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82" r:id="rId4"/>
    <p:sldId id="298" r:id="rId5"/>
    <p:sldId id="266" r:id="rId6"/>
    <p:sldId id="260" r:id="rId7"/>
    <p:sldId id="340" r:id="rId8"/>
    <p:sldId id="341" r:id="rId9"/>
    <p:sldId id="343" r:id="rId10"/>
    <p:sldId id="344" r:id="rId11"/>
    <p:sldId id="345" r:id="rId12"/>
    <p:sldId id="346" r:id="rId13"/>
    <p:sldId id="299" r:id="rId14"/>
    <p:sldId id="300" r:id="rId15"/>
    <p:sldId id="261" r:id="rId16"/>
    <p:sldId id="305" r:id="rId17"/>
    <p:sldId id="349" r:id="rId18"/>
    <p:sldId id="350" r:id="rId19"/>
    <p:sldId id="347" r:id="rId20"/>
    <p:sldId id="348" r:id="rId21"/>
    <p:sldId id="326" r:id="rId22"/>
    <p:sldId id="327" r:id="rId23"/>
    <p:sldId id="328" r:id="rId24"/>
    <p:sldId id="351" r:id="rId25"/>
    <p:sldId id="324" r:id="rId26"/>
    <p:sldId id="283" r:id="rId27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3429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685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0287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714500" algn="l" defTabSz="6858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057400" algn="l" defTabSz="6858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400300" algn="l" defTabSz="6858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743200" algn="l" defTabSz="6858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366"/>
    <a:srgbClr val="006666"/>
    <a:srgbClr val="008080"/>
    <a:srgbClr val="E9DF99"/>
    <a:srgbClr val="008A3E"/>
    <a:srgbClr val="A4C6C0"/>
    <a:srgbClr val="FFCCFF"/>
    <a:srgbClr val="C5C6C7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9407" autoAdjust="0"/>
  </p:normalViewPr>
  <p:slideViewPr>
    <p:cSldViewPr snapToGrid="0">
      <p:cViewPr varScale="1">
        <p:scale>
          <a:sx n="119" d="100"/>
          <a:sy n="119" d="100"/>
        </p:scale>
        <p:origin x="14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BCB5CCC-2AF4-4750-940C-1D9BFD50EE4A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6E5102C-B5D4-43E5-AF16-3760D6DF51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322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3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345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499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15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34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62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447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8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232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338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300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10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468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55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52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383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726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0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5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3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64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087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0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073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38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61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4BFA2-F7B1-499A-A0B7-FC15F9227E6B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53FEE-A315-4C3A-A34C-E769B602E5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40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0ECBE-784B-4FC1-A99A-3EE8854DA3C6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8618D-FDE6-4A7E-96BE-305A143306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62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94398-CA28-4830-A6FB-EFA15DE935B5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345842-DE51-45A1-8AE9-F5019D2F46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9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96162-A4BD-4FB2-9321-D2F498D1EE7F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A55DB-F8BB-4C76-AEB3-5F2C7011E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1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93DEF-7D5B-4925-8484-CE30531DCDDD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6215D-B9D9-499B-A1AF-F3895A48A1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21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D3DF7-4850-48DE-972C-9D03AA05BE20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1474B-729F-451A-987B-A75AFDC096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1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EBE320-408D-401A-9E41-B8599A856669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4499C-394C-4B8D-BC0A-F12198D9D2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874D0-853F-4736-9AB9-108B3163EB7E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7D4D9-6EEF-44B9-BC6D-8AD356EB58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36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433BC-6486-41DE-977C-8030CCC61116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61436-0B17-4DA7-8B39-A7E33EE52C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8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B2150-9D3E-4636-BDF6-7746A18BAB3B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2DD4C-CD7C-478F-9C32-70CD24F1A5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47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F54DB-0895-4424-8859-330C925DE0AF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214CB-5F33-4D72-ACE4-C5DA30DA73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2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9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30A8F769-CEF5-4894-A661-602D16F7AECF}" type="datetimeFigureOut">
              <a:rPr lang="zh-CN" altLang="en-US"/>
              <a:pPr>
                <a:defRPr/>
              </a:pPr>
              <a:t>2020/12/4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9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9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CB0A8459-2DDB-47F0-AFCD-238B9C9CCB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Rectangle 10"/>
          <p:cNvSpPr txBox="1">
            <a:spLocks noChangeArrowheads="1"/>
          </p:cNvSpPr>
          <p:nvPr userDrawn="1"/>
        </p:nvSpPr>
        <p:spPr bwMode="gray">
          <a:xfrm>
            <a:off x="7247467" y="26555"/>
            <a:ext cx="1896533" cy="247289"/>
          </a:xfrm>
          <a:prstGeom prst="rect">
            <a:avLst/>
          </a:prstGeom>
        </p:spPr>
        <p:txBody>
          <a:bodyPr vert="horz" lIns="0" tIns="43193" rIns="0" bIns="79200" rtlCol="0" anchor="ctr">
            <a:normAutofit fontScale="70000" lnSpcReduction="20000"/>
          </a:bodyPr>
          <a:lstStyle>
            <a:lvl1pPr marL="0" indent="0">
              <a:spcBef>
                <a:spcPct val="25000"/>
              </a:spcBef>
              <a:buFont typeface="Wingdings" pitchFamily="2" charset="2"/>
              <a:buNone/>
              <a:defRPr sz="160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5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ja-JP" altLang="en-US" sz="1400" kern="0" dirty="0">
                <a:solidFill>
                  <a:sysClr val="windowText" lastClr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上海ハイロンインフォテック株式会社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1955" y="26555"/>
            <a:ext cx="915512" cy="2235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13" Type="http://schemas.openxmlformats.org/officeDocument/2006/relationships/image" Target="../media/image44.png"/><Relationship Id="rId18" Type="http://schemas.openxmlformats.org/officeDocument/2006/relationships/image" Target="../media/image49.tmp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tmp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13" Type="http://schemas.openxmlformats.org/officeDocument/2006/relationships/image" Target="../media/image20.png"/><Relationship Id="rId3" Type="http://schemas.openxmlformats.org/officeDocument/2006/relationships/image" Target="../media/image10.tmp"/><Relationship Id="rId7" Type="http://schemas.openxmlformats.org/officeDocument/2006/relationships/image" Target="../media/image14.tmp"/><Relationship Id="rId12" Type="http://schemas.openxmlformats.org/officeDocument/2006/relationships/image" Target="../media/image1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mp"/><Relationship Id="rId11" Type="http://schemas.openxmlformats.org/officeDocument/2006/relationships/image" Target="../media/image18.tmp"/><Relationship Id="rId5" Type="http://schemas.openxmlformats.org/officeDocument/2006/relationships/image" Target="../media/image12.tmp"/><Relationship Id="rId10" Type="http://schemas.openxmlformats.org/officeDocument/2006/relationships/image" Target="../media/image17.tmp"/><Relationship Id="rId4" Type="http://schemas.openxmlformats.org/officeDocument/2006/relationships/image" Target="../media/image11.tmp"/><Relationship Id="rId9" Type="http://schemas.openxmlformats.org/officeDocument/2006/relationships/image" Target="../media/image16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625" y="378619"/>
            <a:ext cx="5610225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364" name="组合 13"/>
          <p:cNvGrpSpPr>
            <a:grpSpLocks noChangeAspect="1"/>
          </p:cNvGrpSpPr>
          <p:nvPr/>
        </p:nvGrpSpPr>
        <p:grpSpPr bwMode="auto">
          <a:xfrm>
            <a:off x="4204098" y="2106216"/>
            <a:ext cx="5082778" cy="3171825"/>
            <a:chOff x="0" y="0"/>
            <a:chExt cx="5324473" cy="3322983"/>
          </a:xfrm>
        </p:grpSpPr>
        <p:pic>
          <p:nvPicPr>
            <p:cNvPr id="15376" name="图片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图片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3" name="组合 16"/>
          <p:cNvGrpSpPr>
            <a:grpSpLocks/>
          </p:cNvGrpSpPr>
          <p:nvPr/>
        </p:nvGrpSpPr>
        <p:grpSpPr bwMode="auto">
          <a:xfrm>
            <a:off x="429816" y="4651772"/>
            <a:ext cx="2053129" cy="276999"/>
            <a:chOff x="1234" y="0"/>
            <a:chExt cx="2735870" cy="371159"/>
          </a:xfrm>
        </p:grpSpPr>
        <p:sp>
          <p:nvSpPr>
            <p:cNvPr id="15374" name="矩形 45"/>
            <p:cNvSpPr>
              <a:spLocks noChangeArrowheads="1"/>
            </p:cNvSpPr>
            <p:nvPr/>
          </p:nvSpPr>
          <p:spPr bwMode="auto">
            <a:xfrm>
              <a:off x="402646" y="0"/>
              <a:ext cx="2334458" cy="37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200" dirty="0">
                  <a:solidFill>
                    <a:srgbClr val="FFFFFF"/>
                  </a:solidFill>
                </a:rPr>
                <a:t>https://www.hyron.com/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pic>
          <p:nvPicPr>
            <p:cNvPr id="15375" name="组合 1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21724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组合 22"/>
          <p:cNvGrpSpPr>
            <a:grpSpLocks/>
          </p:cNvGrpSpPr>
          <p:nvPr/>
        </p:nvGrpSpPr>
        <p:grpSpPr bwMode="auto">
          <a:xfrm>
            <a:off x="428626" y="4339828"/>
            <a:ext cx="768921" cy="276999"/>
            <a:chOff x="0" y="0"/>
            <a:chExt cx="1026218" cy="370702"/>
          </a:xfrm>
        </p:grpSpPr>
        <p:sp>
          <p:nvSpPr>
            <p:cNvPr id="15372" name="矩形 40"/>
            <p:cNvSpPr>
              <a:spLocks noChangeArrowheads="1"/>
            </p:cNvSpPr>
            <p:nvPr/>
          </p:nvSpPr>
          <p:spPr bwMode="auto">
            <a:xfrm>
              <a:off x="403225" y="0"/>
              <a:ext cx="622993" cy="370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200" dirty="0">
                  <a:solidFill>
                    <a:srgbClr val="FFFFFF"/>
                  </a:solidFill>
                </a:rPr>
                <a:t>R&amp;D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5373" name="Freeform 102"/>
            <p:cNvSpPr>
              <a:spLocks noEditPoints="1"/>
            </p:cNvSpPr>
            <p:nvPr/>
          </p:nvSpPr>
          <p:spPr bwMode="auto">
            <a:xfrm>
              <a:off x="0" y="19050"/>
              <a:ext cx="300038" cy="298450"/>
            </a:xfrm>
            <a:custGeom>
              <a:avLst/>
              <a:gdLst>
                <a:gd name="T0" fmla="*/ 2147483647 w 837"/>
                <a:gd name="T1" fmla="*/ 0 h 837"/>
                <a:gd name="T2" fmla="*/ 0 w 837"/>
                <a:gd name="T3" fmla="*/ 2147483647 h 837"/>
                <a:gd name="T4" fmla="*/ 2147483647 w 837"/>
                <a:gd name="T5" fmla="*/ 2147483647 h 837"/>
                <a:gd name="T6" fmla="*/ 2147483647 w 837"/>
                <a:gd name="T7" fmla="*/ 2147483647 h 837"/>
                <a:gd name="T8" fmla="*/ 2147483647 w 837"/>
                <a:gd name="T9" fmla="*/ 0 h 837"/>
                <a:gd name="T10" fmla="*/ 2147483647 w 837"/>
                <a:gd name="T11" fmla="*/ 2147483647 h 837"/>
                <a:gd name="T12" fmla="*/ 2147483647 w 837"/>
                <a:gd name="T13" fmla="*/ 2147483647 h 837"/>
                <a:gd name="T14" fmla="*/ 2147483647 w 837"/>
                <a:gd name="T15" fmla="*/ 2147483647 h 837"/>
                <a:gd name="T16" fmla="*/ 2147483647 w 837"/>
                <a:gd name="T17" fmla="*/ 2147483647 h 837"/>
                <a:gd name="T18" fmla="*/ 2147483647 w 837"/>
                <a:gd name="T19" fmla="*/ 2147483647 h 837"/>
                <a:gd name="T20" fmla="*/ 2147483647 w 837"/>
                <a:gd name="T21" fmla="*/ 2147483647 h 837"/>
                <a:gd name="T22" fmla="*/ 2147483647 w 837"/>
                <a:gd name="T23" fmla="*/ 2147483647 h 837"/>
                <a:gd name="T24" fmla="*/ 2147483647 w 837"/>
                <a:gd name="T25" fmla="*/ 2147483647 h 837"/>
                <a:gd name="T26" fmla="*/ 2147483647 w 837"/>
                <a:gd name="T27" fmla="*/ 2147483647 h 837"/>
                <a:gd name="T28" fmla="*/ 2147483647 w 837"/>
                <a:gd name="T29" fmla="*/ 2147483647 h 837"/>
                <a:gd name="T30" fmla="*/ 2147483647 w 837"/>
                <a:gd name="T31" fmla="*/ 2147483647 h 837"/>
                <a:gd name="T32" fmla="*/ 2147483647 w 837"/>
                <a:gd name="T33" fmla="*/ 2147483647 h 837"/>
                <a:gd name="T34" fmla="*/ 2147483647 w 837"/>
                <a:gd name="T35" fmla="*/ 2147483647 h 837"/>
                <a:gd name="T36" fmla="*/ 2147483647 w 837"/>
                <a:gd name="T37" fmla="*/ 2147483647 h 837"/>
                <a:gd name="T38" fmla="*/ 2147483647 w 837"/>
                <a:gd name="T39" fmla="*/ 2147483647 h 837"/>
                <a:gd name="T40" fmla="*/ 2147483647 w 837"/>
                <a:gd name="T41" fmla="*/ 2147483647 h 8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37" h="837">
                  <a:moveTo>
                    <a:pt x="418" y="0"/>
                  </a:moveTo>
                  <a:cubicBezTo>
                    <a:pt x="187" y="0"/>
                    <a:pt x="0" y="187"/>
                    <a:pt x="0" y="419"/>
                  </a:cubicBezTo>
                  <a:cubicBezTo>
                    <a:pt x="0" y="650"/>
                    <a:pt x="187" y="837"/>
                    <a:pt x="418" y="837"/>
                  </a:cubicBezTo>
                  <a:cubicBezTo>
                    <a:pt x="650" y="837"/>
                    <a:pt x="837" y="650"/>
                    <a:pt x="837" y="419"/>
                  </a:cubicBezTo>
                  <a:cubicBezTo>
                    <a:pt x="837" y="187"/>
                    <a:pt x="650" y="0"/>
                    <a:pt x="418" y="0"/>
                  </a:cubicBezTo>
                  <a:close/>
                  <a:moveTo>
                    <a:pt x="173" y="583"/>
                  </a:moveTo>
                  <a:cubicBezTo>
                    <a:pt x="121" y="583"/>
                    <a:pt x="121" y="583"/>
                    <a:pt x="121" y="583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90" y="177"/>
                    <a:pt x="490" y="177"/>
                    <a:pt x="490" y="177"/>
                  </a:cubicBezTo>
                  <a:cubicBezTo>
                    <a:pt x="631" y="177"/>
                    <a:pt x="631" y="177"/>
                    <a:pt x="631" y="177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1" y="269"/>
                    <a:pt x="631" y="269"/>
                    <a:pt x="631" y="269"/>
                  </a:cubicBezTo>
                  <a:cubicBezTo>
                    <a:pt x="631" y="300"/>
                    <a:pt x="631" y="300"/>
                    <a:pt x="631" y="300"/>
                  </a:cubicBezTo>
                  <a:cubicBezTo>
                    <a:pt x="173" y="300"/>
                    <a:pt x="173" y="300"/>
                    <a:pt x="173" y="300"/>
                  </a:cubicBezTo>
                  <a:lnTo>
                    <a:pt x="173" y="583"/>
                  </a:lnTo>
                  <a:close/>
                  <a:moveTo>
                    <a:pt x="716" y="660"/>
                  </a:moveTo>
                  <a:cubicBezTo>
                    <a:pt x="205" y="660"/>
                    <a:pt x="205" y="660"/>
                    <a:pt x="205" y="660"/>
                  </a:cubicBezTo>
                  <a:cubicBezTo>
                    <a:pt x="205" y="328"/>
                    <a:pt x="205" y="328"/>
                    <a:pt x="205" y="328"/>
                  </a:cubicBezTo>
                  <a:cubicBezTo>
                    <a:pt x="716" y="328"/>
                    <a:pt x="716" y="328"/>
                    <a:pt x="716" y="328"/>
                  </a:cubicBezTo>
                  <a:lnTo>
                    <a:pt x="716" y="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09" name="组合 25"/>
          <p:cNvGrpSpPr>
            <a:grpSpLocks/>
          </p:cNvGrpSpPr>
          <p:nvPr/>
        </p:nvGrpSpPr>
        <p:grpSpPr bwMode="auto">
          <a:xfrm>
            <a:off x="429817" y="4040982"/>
            <a:ext cx="1567745" cy="276999"/>
            <a:chOff x="1234" y="0"/>
            <a:chExt cx="2090375" cy="369785"/>
          </a:xfrm>
        </p:grpSpPr>
        <p:sp>
          <p:nvSpPr>
            <p:cNvPr id="15370" name="矩形 37"/>
            <p:cNvSpPr>
              <a:spLocks noChangeArrowheads="1"/>
            </p:cNvSpPr>
            <p:nvPr/>
          </p:nvSpPr>
          <p:spPr bwMode="auto">
            <a:xfrm>
              <a:off x="402646" y="0"/>
              <a:ext cx="1688963" cy="369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200" dirty="0">
                  <a:solidFill>
                    <a:srgbClr val="FFFFFF"/>
                  </a:solidFill>
                </a:rPr>
                <a:t>(0571)-88270086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pic>
          <p:nvPicPr>
            <p:cNvPr id="15371" name="组合 27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19247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8" name="文本框 58"/>
          <p:cNvSpPr txBox="1">
            <a:spLocks noChangeArrowheads="1"/>
          </p:cNvSpPr>
          <p:nvPr/>
        </p:nvSpPr>
        <p:spPr bwMode="auto">
          <a:xfrm>
            <a:off x="171797" y="1709261"/>
            <a:ext cx="880040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ja-JP" altLang="en-US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「より早く、より易く！仕様変更の疲弊から脱却するためのソリューション」</a:t>
            </a:r>
            <a:endParaRPr lang="en-US" altLang="ja-JP" b="1" dirty="0">
              <a:solidFill>
                <a:srgbClr val="1C4885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 eaLnBrk="1" hangingPunct="1"/>
            <a:r>
              <a:rPr lang="en-US" altLang="ja-JP" sz="40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How about B</a:t>
            </a:r>
            <a:r>
              <a:rPr lang="en-US" altLang="zh-CN" sz="40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</a:t>
            </a:r>
            <a:r>
              <a:rPr lang="en-US" altLang="ja-JP" sz="40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DS?</a:t>
            </a:r>
            <a:endParaRPr lang="zh-CN" altLang="en-US" sz="4000" b="1" dirty="0">
              <a:solidFill>
                <a:srgbClr val="1C4885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369" name="文本框 59"/>
          <p:cNvSpPr txBox="1">
            <a:spLocks noChangeArrowheads="1"/>
          </p:cNvSpPr>
          <p:nvPr/>
        </p:nvSpPr>
        <p:spPr bwMode="auto">
          <a:xfrm>
            <a:off x="263129" y="3277792"/>
            <a:ext cx="39409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12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上海</a:t>
            </a:r>
            <a:r>
              <a:rPr lang="ja-JP" altLang="en-US" sz="12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ハイロンインフォテック株式会社</a:t>
            </a:r>
            <a:endParaRPr lang="zh-CN" altLang="en-US" sz="1200" b="1" dirty="0">
              <a:solidFill>
                <a:srgbClr val="1C4885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130968" y="165497"/>
            <a:ext cx="32831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b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9pPr>
          </a:lstStyle>
          <a:p>
            <a:r>
              <a:rPr lang="en-US" altLang="ja-JP" dirty="0">
                <a:solidFill>
                  <a:srgbClr val="000000"/>
                </a:solidFill>
              </a:rPr>
              <a:t>BR</a:t>
            </a:r>
            <a:r>
              <a:rPr lang="ja-JP" altLang="en-US">
                <a:solidFill>
                  <a:srgbClr val="000000"/>
                </a:solidFill>
              </a:rPr>
              <a:t>マネジメントサービス</a:t>
            </a:r>
            <a:r>
              <a:rPr lang="zh-CN" altLang="en-US" dirty="0">
                <a:solidFill>
                  <a:srgbClr val="000000"/>
                </a:solidFill>
              </a:rPr>
              <a:t>について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6" name="正方形/長方形 9">
            <a:extLst>
              <a:ext uri="{FF2B5EF4-FFF2-40B4-BE49-F238E27FC236}">
                <a16:creationId xmlns:a16="http://schemas.microsoft.com/office/drawing/2014/main" id="{29B402B2-3E2F-A549-B251-946E0D0C7B15}"/>
              </a:ext>
            </a:extLst>
          </p:cNvPr>
          <p:cNvSpPr/>
          <p:nvPr/>
        </p:nvSpPr>
        <p:spPr bwMode="auto">
          <a:xfrm>
            <a:off x="4165950" y="1202618"/>
            <a:ext cx="4344103" cy="2235434"/>
          </a:xfrm>
          <a:prstGeom prst="rect">
            <a:avLst/>
          </a:prstGeom>
          <a:noFill/>
          <a:ln w="190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BR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マネジメントサービス（サーバー）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">
            <a:extLst>
              <a:ext uri="{FF2B5EF4-FFF2-40B4-BE49-F238E27FC236}">
                <a16:creationId xmlns:a16="http://schemas.microsoft.com/office/drawing/2014/main" id="{BA38185C-3923-AF40-AB02-AB7AF681A84F}"/>
              </a:ext>
            </a:extLst>
          </p:cNvPr>
          <p:cNvSpPr/>
          <p:nvPr/>
        </p:nvSpPr>
        <p:spPr bwMode="auto">
          <a:xfrm>
            <a:off x="765094" y="1202618"/>
            <a:ext cx="2144785" cy="3428274"/>
          </a:xfrm>
          <a:prstGeom prst="rect">
            <a:avLst/>
          </a:prstGeom>
          <a:noFill/>
          <a:ln w="190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BR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ビルダー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（クライアント）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・・・</a:t>
            </a:r>
          </a:p>
        </p:txBody>
      </p:sp>
      <p:sp>
        <p:nvSpPr>
          <p:cNvPr id="78" name="角丸四角形 11">
            <a:extLst>
              <a:ext uri="{FF2B5EF4-FFF2-40B4-BE49-F238E27FC236}">
                <a16:creationId xmlns:a16="http://schemas.microsoft.com/office/drawing/2014/main" id="{74A59F57-6F4E-CD46-8E73-710CAAF1FD14}"/>
              </a:ext>
            </a:extLst>
          </p:cNvPr>
          <p:cNvSpPr/>
          <p:nvPr/>
        </p:nvSpPr>
        <p:spPr bwMode="auto">
          <a:xfrm>
            <a:off x="4449674" y="3853764"/>
            <a:ext cx="1290483" cy="549303"/>
          </a:xfrm>
          <a:prstGeom prst="roundRect">
            <a:avLst/>
          </a:prstGeom>
          <a:solidFill>
            <a:srgbClr val="E57E17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モデル・ルール構成を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解析機能</a:t>
            </a:r>
          </a:p>
        </p:txBody>
      </p:sp>
      <p:sp>
        <p:nvSpPr>
          <p:cNvPr id="79" name="ストライプ矢印 12">
            <a:extLst>
              <a:ext uri="{FF2B5EF4-FFF2-40B4-BE49-F238E27FC236}">
                <a16:creationId xmlns:a16="http://schemas.microsoft.com/office/drawing/2014/main" id="{B849293E-2310-E648-9F6C-5956628211E6}"/>
              </a:ext>
            </a:extLst>
          </p:cNvPr>
          <p:cNvSpPr/>
          <p:nvPr/>
        </p:nvSpPr>
        <p:spPr bwMode="auto">
          <a:xfrm>
            <a:off x="2907999" y="2101253"/>
            <a:ext cx="447505" cy="366985"/>
          </a:xfrm>
          <a:prstGeom prst="stripedRightArrow">
            <a:avLst>
              <a:gd name="adj1" fmla="val 42826"/>
              <a:gd name="adj2" fmla="val 44619"/>
            </a:avLst>
          </a:prstGeom>
          <a:gradFill rotWithShape="1">
            <a:gsLst>
              <a:gs pos="0">
                <a:srgbClr val="005BAC">
                  <a:shade val="51000"/>
                  <a:satMod val="130000"/>
                </a:srgbClr>
              </a:gs>
              <a:gs pos="80000">
                <a:srgbClr val="005BAC">
                  <a:shade val="93000"/>
                  <a:satMod val="130000"/>
                </a:srgbClr>
              </a:gs>
              <a:gs pos="100000">
                <a:srgbClr val="005BAC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5BAC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  <a:cs typeface="+mn-cs"/>
            </a:endParaRPr>
          </a:p>
        </p:txBody>
      </p:sp>
      <p:sp>
        <p:nvSpPr>
          <p:cNvPr id="80" name="角丸四角形 13">
            <a:extLst>
              <a:ext uri="{FF2B5EF4-FFF2-40B4-BE49-F238E27FC236}">
                <a16:creationId xmlns:a16="http://schemas.microsoft.com/office/drawing/2014/main" id="{07E7B8D9-66C8-FC48-A0BF-AD41CB12A3A9}"/>
              </a:ext>
            </a:extLst>
          </p:cNvPr>
          <p:cNvSpPr/>
          <p:nvPr/>
        </p:nvSpPr>
        <p:spPr bwMode="auto">
          <a:xfrm>
            <a:off x="4368958" y="1411756"/>
            <a:ext cx="3849032" cy="297501"/>
          </a:xfrm>
          <a:prstGeom prst="roundRect">
            <a:avLst/>
          </a:prstGeom>
          <a:solidFill>
            <a:srgbClr val="40647F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基礎機能（ユーザ管理・権限認証等）</a:t>
            </a:r>
          </a:p>
        </p:txBody>
      </p:sp>
      <p:sp>
        <p:nvSpPr>
          <p:cNvPr id="81" name="フローチャート: 磁気ディスク 15">
            <a:extLst>
              <a:ext uri="{FF2B5EF4-FFF2-40B4-BE49-F238E27FC236}">
                <a16:creationId xmlns:a16="http://schemas.microsoft.com/office/drawing/2014/main" id="{7E6F0F07-0BFD-EE49-B67F-AE0F63AF0A70}"/>
              </a:ext>
            </a:extLst>
          </p:cNvPr>
          <p:cNvSpPr/>
          <p:nvPr/>
        </p:nvSpPr>
        <p:spPr bwMode="auto">
          <a:xfrm>
            <a:off x="6735655" y="2100781"/>
            <a:ext cx="1085578" cy="1110909"/>
          </a:xfrm>
          <a:prstGeom prst="flowChartMagneticDisk">
            <a:avLst/>
          </a:prstGeom>
          <a:solidFill>
            <a:srgbClr val="40647F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ルール・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DB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定義を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格納・更新機能</a:t>
            </a:r>
          </a:p>
        </p:txBody>
      </p:sp>
      <p:sp>
        <p:nvSpPr>
          <p:cNvPr id="82" name="ストライプ矢印 16">
            <a:extLst>
              <a:ext uri="{FF2B5EF4-FFF2-40B4-BE49-F238E27FC236}">
                <a16:creationId xmlns:a16="http://schemas.microsoft.com/office/drawing/2014/main" id="{57C06B11-ACFB-9441-9890-FA06F3FE328C}"/>
              </a:ext>
            </a:extLst>
          </p:cNvPr>
          <p:cNvSpPr/>
          <p:nvPr/>
        </p:nvSpPr>
        <p:spPr bwMode="auto">
          <a:xfrm rot="16200000">
            <a:off x="7037985" y="3338562"/>
            <a:ext cx="480915" cy="373247"/>
          </a:xfrm>
          <a:prstGeom prst="stripedRightArrow">
            <a:avLst/>
          </a:prstGeom>
          <a:gradFill rotWithShape="1">
            <a:gsLst>
              <a:gs pos="0">
                <a:srgbClr val="005BAC">
                  <a:shade val="51000"/>
                  <a:satMod val="130000"/>
                </a:srgbClr>
              </a:gs>
              <a:gs pos="80000">
                <a:srgbClr val="005BAC">
                  <a:shade val="93000"/>
                  <a:satMod val="130000"/>
                </a:srgbClr>
              </a:gs>
              <a:gs pos="100000">
                <a:srgbClr val="005BAC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5BAC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  <a:cs typeface="+mn-cs"/>
            </a:endParaRPr>
          </a:p>
        </p:txBody>
      </p:sp>
      <p:sp>
        <p:nvSpPr>
          <p:cNvPr id="83" name="正方形/長方形 21">
            <a:extLst>
              <a:ext uri="{FF2B5EF4-FFF2-40B4-BE49-F238E27FC236}">
                <a16:creationId xmlns:a16="http://schemas.microsoft.com/office/drawing/2014/main" id="{C8197B64-4948-F745-9CA4-0E4EED48EBD2}"/>
              </a:ext>
            </a:extLst>
          </p:cNvPr>
          <p:cNvSpPr/>
          <p:nvPr/>
        </p:nvSpPr>
        <p:spPr bwMode="auto">
          <a:xfrm>
            <a:off x="1248079" y="1698355"/>
            <a:ext cx="1008112" cy="360040"/>
          </a:xfrm>
          <a:prstGeom prst="rect">
            <a:avLst/>
          </a:prstGeom>
          <a:solidFill>
            <a:srgbClr val="7AABCC"/>
          </a:solidFill>
          <a:ln w="25400" cap="flat" cmpd="sng" algn="ctr">
            <a:solidFill>
              <a:srgbClr val="7AABCC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データモデル</a:t>
            </a:r>
          </a:p>
        </p:txBody>
      </p:sp>
      <p:sp>
        <p:nvSpPr>
          <p:cNvPr id="84" name="正方形/長方形 25">
            <a:extLst>
              <a:ext uri="{FF2B5EF4-FFF2-40B4-BE49-F238E27FC236}">
                <a16:creationId xmlns:a16="http://schemas.microsoft.com/office/drawing/2014/main" id="{DA61927E-C669-DB44-B472-A0CACD1AD2F1}"/>
              </a:ext>
            </a:extLst>
          </p:cNvPr>
          <p:cNvSpPr/>
          <p:nvPr/>
        </p:nvSpPr>
        <p:spPr bwMode="auto">
          <a:xfrm>
            <a:off x="1251891" y="2148263"/>
            <a:ext cx="1008112" cy="360040"/>
          </a:xfrm>
          <a:prstGeom prst="rect">
            <a:avLst/>
          </a:prstGeom>
          <a:solidFill>
            <a:srgbClr val="7AABCC"/>
          </a:solidFill>
          <a:ln w="25400" cap="flat" cmpd="sng" algn="ctr">
            <a:solidFill>
              <a:srgbClr val="7AABCC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ルールモデル</a:t>
            </a:r>
          </a:p>
        </p:txBody>
      </p:sp>
      <p:sp>
        <p:nvSpPr>
          <p:cNvPr id="85" name="正方形/長方形 26">
            <a:extLst>
              <a:ext uri="{FF2B5EF4-FFF2-40B4-BE49-F238E27FC236}">
                <a16:creationId xmlns:a16="http://schemas.microsoft.com/office/drawing/2014/main" id="{C7157F90-13CF-8A48-AD3E-B6796A9A4AA0}"/>
              </a:ext>
            </a:extLst>
          </p:cNvPr>
          <p:cNvSpPr/>
          <p:nvPr/>
        </p:nvSpPr>
        <p:spPr bwMode="auto">
          <a:xfrm>
            <a:off x="1251891" y="2579090"/>
            <a:ext cx="1008112" cy="360040"/>
          </a:xfrm>
          <a:prstGeom prst="rect">
            <a:avLst/>
          </a:prstGeom>
          <a:solidFill>
            <a:srgbClr val="7AABCC"/>
          </a:solidFill>
          <a:ln w="25400" cap="flat" cmpd="sng" algn="ctr">
            <a:solidFill>
              <a:srgbClr val="7AABCC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ルール構成図</a:t>
            </a:r>
          </a:p>
        </p:txBody>
      </p:sp>
      <p:sp>
        <p:nvSpPr>
          <p:cNvPr id="86" name="正方形/長方形 27">
            <a:extLst>
              <a:ext uri="{FF2B5EF4-FFF2-40B4-BE49-F238E27FC236}">
                <a16:creationId xmlns:a16="http://schemas.microsoft.com/office/drawing/2014/main" id="{337DA309-2AD0-1F45-9B3C-1EE2FF9863F1}"/>
              </a:ext>
            </a:extLst>
          </p:cNvPr>
          <p:cNvSpPr/>
          <p:nvPr/>
        </p:nvSpPr>
        <p:spPr bwMode="auto">
          <a:xfrm>
            <a:off x="1248079" y="3018748"/>
            <a:ext cx="1008112" cy="360040"/>
          </a:xfrm>
          <a:prstGeom prst="rect">
            <a:avLst/>
          </a:prstGeom>
          <a:solidFill>
            <a:srgbClr val="7AABCC"/>
          </a:solidFill>
          <a:ln w="25400" cap="flat" cmpd="sng" algn="ctr">
            <a:solidFill>
              <a:srgbClr val="7AABCC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ローカル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DB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定義</a:t>
            </a:r>
          </a:p>
        </p:txBody>
      </p:sp>
      <p:sp>
        <p:nvSpPr>
          <p:cNvPr id="87" name="正方形/長方形 28">
            <a:extLst>
              <a:ext uri="{FF2B5EF4-FFF2-40B4-BE49-F238E27FC236}">
                <a16:creationId xmlns:a16="http://schemas.microsoft.com/office/drawing/2014/main" id="{D4C591D9-DFB1-0A47-A6C4-357613614B13}"/>
              </a:ext>
            </a:extLst>
          </p:cNvPr>
          <p:cNvSpPr/>
          <p:nvPr/>
        </p:nvSpPr>
        <p:spPr bwMode="auto">
          <a:xfrm>
            <a:off x="4165950" y="3583907"/>
            <a:ext cx="4344103" cy="1046985"/>
          </a:xfrm>
          <a:prstGeom prst="rect">
            <a:avLst/>
          </a:prstGeom>
          <a:noFill/>
          <a:ln w="190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BR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ルールサービス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8" name="角丸四角形 29">
            <a:extLst>
              <a:ext uri="{FF2B5EF4-FFF2-40B4-BE49-F238E27FC236}">
                <a16:creationId xmlns:a16="http://schemas.microsoft.com/office/drawing/2014/main" id="{1B2658C9-2281-454C-AD37-FCC91BB0944C}"/>
              </a:ext>
            </a:extLst>
          </p:cNvPr>
          <p:cNvSpPr/>
          <p:nvPr/>
        </p:nvSpPr>
        <p:spPr bwMode="auto">
          <a:xfrm>
            <a:off x="6510074" y="3864213"/>
            <a:ext cx="1536739" cy="549303"/>
          </a:xfrm>
          <a:prstGeom prst="roundRect">
            <a:avLst/>
          </a:prstGeom>
          <a:solidFill>
            <a:srgbClr val="E57E17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ルールエンジンにより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テスト・検証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89" name="ストライプ矢印 30">
            <a:extLst>
              <a:ext uri="{FF2B5EF4-FFF2-40B4-BE49-F238E27FC236}">
                <a16:creationId xmlns:a16="http://schemas.microsoft.com/office/drawing/2014/main" id="{C76CE07A-6921-4F49-AE3A-400C4FD36776}"/>
              </a:ext>
            </a:extLst>
          </p:cNvPr>
          <p:cNvSpPr/>
          <p:nvPr/>
        </p:nvSpPr>
        <p:spPr bwMode="auto">
          <a:xfrm rot="5400000">
            <a:off x="4703494" y="3385352"/>
            <a:ext cx="516300" cy="351355"/>
          </a:xfrm>
          <a:prstGeom prst="stripedRightArrow">
            <a:avLst/>
          </a:prstGeom>
          <a:gradFill rotWithShape="1">
            <a:gsLst>
              <a:gs pos="0">
                <a:srgbClr val="005BAC">
                  <a:shade val="51000"/>
                  <a:satMod val="130000"/>
                </a:srgbClr>
              </a:gs>
              <a:gs pos="80000">
                <a:srgbClr val="005BAC">
                  <a:shade val="93000"/>
                  <a:satMod val="130000"/>
                </a:srgbClr>
              </a:gs>
              <a:gs pos="100000">
                <a:srgbClr val="005BAC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5BAC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  <a:cs typeface="+mn-cs"/>
            </a:endParaRPr>
          </a:p>
        </p:txBody>
      </p:sp>
      <p:sp>
        <p:nvSpPr>
          <p:cNvPr id="90" name="角丸四角形 31">
            <a:extLst>
              <a:ext uri="{FF2B5EF4-FFF2-40B4-BE49-F238E27FC236}">
                <a16:creationId xmlns:a16="http://schemas.microsoft.com/office/drawing/2014/main" id="{984FC9DE-3377-B24B-BDBD-52D572ECC36F}"/>
              </a:ext>
            </a:extLst>
          </p:cNvPr>
          <p:cNvSpPr/>
          <p:nvPr/>
        </p:nvSpPr>
        <p:spPr bwMode="auto">
          <a:xfrm>
            <a:off x="4449674" y="2405997"/>
            <a:ext cx="1288755" cy="549303"/>
          </a:xfrm>
          <a:prstGeom prst="roundRect">
            <a:avLst/>
          </a:prstGeom>
          <a:solidFill>
            <a:srgbClr val="40647F"/>
          </a:solidFill>
          <a:ln w="381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モデル・ルール構成を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変換・配備機能</a:t>
            </a:r>
          </a:p>
        </p:txBody>
      </p:sp>
      <p:sp>
        <p:nvSpPr>
          <p:cNvPr id="91" name="角丸四角形 32">
            <a:extLst>
              <a:ext uri="{FF2B5EF4-FFF2-40B4-BE49-F238E27FC236}">
                <a16:creationId xmlns:a16="http://schemas.microsoft.com/office/drawing/2014/main" id="{3819D680-D7CC-B748-B5A1-B3B7248F4B70}"/>
              </a:ext>
            </a:extLst>
          </p:cNvPr>
          <p:cNvSpPr/>
          <p:nvPr/>
        </p:nvSpPr>
        <p:spPr bwMode="auto">
          <a:xfrm>
            <a:off x="4367230" y="1855112"/>
            <a:ext cx="3850760" cy="1447767"/>
          </a:xfrm>
          <a:prstGeom prst="roundRect">
            <a:avLst>
              <a:gd name="adj" fmla="val 5962"/>
            </a:avLst>
          </a:prstGeom>
          <a:noFill/>
          <a:ln w="25400" cap="flat" cmpd="sng" algn="ctr">
            <a:solidFill>
              <a:srgbClr val="40647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rPr>
              <a:t>ルールエンジンとの通信処理</a:t>
            </a:r>
          </a:p>
        </p:txBody>
      </p:sp>
      <p:sp>
        <p:nvSpPr>
          <p:cNvPr id="92" name="ストライプ矢印 33">
            <a:extLst>
              <a:ext uri="{FF2B5EF4-FFF2-40B4-BE49-F238E27FC236}">
                <a16:creationId xmlns:a16="http://schemas.microsoft.com/office/drawing/2014/main" id="{02E1002C-6B48-7C4D-B655-53CA58A07E50}"/>
              </a:ext>
            </a:extLst>
          </p:cNvPr>
          <p:cNvSpPr/>
          <p:nvPr/>
        </p:nvSpPr>
        <p:spPr bwMode="auto">
          <a:xfrm>
            <a:off x="5900596" y="3955373"/>
            <a:ext cx="447505" cy="366985"/>
          </a:xfrm>
          <a:prstGeom prst="stripedRightArrow">
            <a:avLst>
              <a:gd name="adj1" fmla="val 42826"/>
              <a:gd name="adj2" fmla="val 44619"/>
            </a:avLst>
          </a:prstGeom>
          <a:gradFill rotWithShape="1">
            <a:gsLst>
              <a:gs pos="0">
                <a:srgbClr val="005BAC">
                  <a:shade val="51000"/>
                  <a:satMod val="130000"/>
                </a:srgbClr>
              </a:gs>
              <a:gs pos="80000">
                <a:srgbClr val="005BAC">
                  <a:shade val="93000"/>
                  <a:satMod val="130000"/>
                </a:srgbClr>
              </a:gs>
              <a:gs pos="100000">
                <a:srgbClr val="005BAC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5BAC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  <a:cs typeface="+mn-cs"/>
            </a:endParaRPr>
          </a:p>
        </p:txBody>
      </p:sp>
      <p:sp>
        <p:nvSpPr>
          <p:cNvPr id="93" name="角丸四角形 64">
            <a:extLst>
              <a:ext uri="{FF2B5EF4-FFF2-40B4-BE49-F238E27FC236}">
                <a16:creationId xmlns:a16="http://schemas.microsoft.com/office/drawing/2014/main" id="{416E98B1-0462-3F44-BB5A-D6B9F1B92B4C}"/>
              </a:ext>
            </a:extLst>
          </p:cNvPr>
          <p:cNvSpPr/>
          <p:nvPr/>
        </p:nvSpPr>
        <p:spPr bwMode="auto">
          <a:xfrm>
            <a:off x="3414134" y="1339370"/>
            <a:ext cx="308072" cy="3063697"/>
          </a:xfrm>
          <a:prstGeom prst="roundRect">
            <a:avLst/>
          </a:prstGeom>
          <a:solidFill>
            <a:srgbClr val="BF1313">
              <a:lumMod val="40000"/>
              <a:lumOff val="60000"/>
            </a:srgbClr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サポートサービス（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RESTful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　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API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）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94" name="正方形/長方形 37">
            <a:extLst>
              <a:ext uri="{FF2B5EF4-FFF2-40B4-BE49-F238E27FC236}">
                <a16:creationId xmlns:a16="http://schemas.microsoft.com/office/drawing/2014/main" id="{9E896E3A-51A4-C843-BE75-DAFA79FD15DB}"/>
              </a:ext>
            </a:extLst>
          </p:cNvPr>
          <p:cNvSpPr/>
          <p:nvPr/>
        </p:nvSpPr>
        <p:spPr>
          <a:xfrm>
            <a:off x="6938445" y="2149088"/>
            <a:ext cx="679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kumimoji="1" lang="ja-JP" altLang="en-US" sz="1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ストライプ矢印 38">
            <a:extLst>
              <a:ext uri="{FF2B5EF4-FFF2-40B4-BE49-F238E27FC236}">
                <a16:creationId xmlns:a16="http://schemas.microsoft.com/office/drawing/2014/main" id="{2E715A32-A629-CB49-997E-7C8CDCAE235C}"/>
              </a:ext>
            </a:extLst>
          </p:cNvPr>
          <p:cNvSpPr/>
          <p:nvPr/>
        </p:nvSpPr>
        <p:spPr bwMode="auto">
          <a:xfrm>
            <a:off x="3746720" y="2078099"/>
            <a:ext cx="447505" cy="366985"/>
          </a:xfrm>
          <a:prstGeom prst="stripedRightArrow">
            <a:avLst>
              <a:gd name="adj1" fmla="val 42826"/>
              <a:gd name="adj2" fmla="val 44619"/>
            </a:avLst>
          </a:prstGeom>
          <a:gradFill rotWithShape="1">
            <a:gsLst>
              <a:gs pos="0">
                <a:srgbClr val="005BAC">
                  <a:shade val="51000"/>
                  <a:satMod val="130000"/>
                </a:srgbClr>
              </a:gs>
              <a:gs pos="80000">
                <a:srgbClr val="005BAC">
                  <a:shade val="93000"/>
                  <a:satMod val="130000"/>
                </a:srgbClr>
              </a:gs>
              <a:gs pos="100000">
                <a:srgbClr val="005BAC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5BAC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  <a:cs typeface="+mn-cs"/>
            </a:endParaRPr>
          </a:p>
        </p:txBody>
      </p:sp>
      <p:sp>
        <p:nvSpPr>
          <p:cNvPr id="96" name="ストライプ矢印 39">
            <a:extLst>
              <a:ext uri="{FF2B5EF4-FFF2-40B4-BE49-F238E27FC236}">
                <a16:creationId xmlns:a16="http://schemas.microsoft.com/office/drawing/2014/main" id="{1C241DCD-4079-F644-8242-C9C7D7D9E936}"/>
              </a:ext>
            </a:extLst>
          </p:cNvPr>
          <p:cNvSpPr/>
          <p:nvPr/>
        </p:nvSpPr>
        <p:spPr bwMode="auto">
          <a:xfrm rot="10800000">
            <a:off x="3699733" y="2844705"/>
            <a:ext cx="447505" cy="366985"/>
          </a:xfrm>
          <a:prstGeom prst="stripedRightArrow">
            <a:avLst>
              <a:gd name="adj1" fmla="val 42826"/>
              <a:gd name="adj2" fmla="val 44619"/>
            </a:avLst>
          </a:prstGeom>
          <a:gradFill rotWithShape="1">
            <a:gsLst>
              <a:gs pos="0">
                <a:srgbClr val="005BAC">
                  <a:shade val="51000"/>
                  <a:satMod val="130000"/>
                </a:srgbClr>
              </a:gs>
              <a:gs pos="80000">
                <a:srgbClr val="005BAC">
                  <a:shade val="93000"/>
                  <a:satMod val="130000"/>
                </a:srgbClr>
              </a:gs>
              <a:gs pos="100000">
                <a:srgbClr val="005BAC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5BAC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  <a:cs typeface="+mn-cs"/>
            </a:endParaRPr>
          </a:p>
        </p:txBody>
      </p:sp>
      <p:sp>
        <p:nvSpPr>
          <p:cNvPr id="97" name="ストライプ矢印 40">
            <a:extLst>
              <a:ext uri="{FF2B5EF4-FFF2-40B4-BE49-F238E27FC236}">
                <a16:creationId xmlns:a16="http://schemas.microsoft.com/office/drawing/2014/main" id="{FFC3F21D-0826-F443-B184-8E962B786676}"/>
              </a:ext>
            </a:extLst>
          </p:cNvPr>
          <p:cNvSpPr/>
          <p:nvPr/>
        </p:nvSpPr>
        <p:spPr bwMode="auto">
          <a:xfrm rot="10800000">
            <a:off x="2879476" y="2844705"/>
            <a:ext cx="447505" cy="366985"/>
          </a:xfrm>
          <a:prstGeom prst="stripedRightArrow">
            <a:avLst>
              <a:gd name="adj1" fmla="val 42826"/>
              <a:gd name="adj2" fmla="val 44619"/>
            </a:avLst>
          </a:prstGeom>
          <a:gradFill rotWithShape="1">
            <a:gsLst>
              <a:gs pos="0">
                <a:srgbClr val="005BAC">
                  <a:shade val="51000"/>
                  <a:satMod val="130000"/>
                </a:srgbClr>
              </a:gs>
              <a:gs pos="80000">
                <a:srgbClr val="005BAC">
                  <a:shade val="93000"/>
                  <a:satMod val="130000"/>
                </a:srgbClr>
              </a:gs>
              <a:gs pos="100000">
                <a:srgbClr val="005BAC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5BAC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  <a:cs typeface="+mn-cs"/>
            </a:endParaRPr>
          </a:p>
        </p:txBody>
      </p:sp>
      <p:sp>
        <p:nvSpPr>
          <p:cNvPr id="98" name="テキスト ボックス 2">
            <a:extLst>
              <a:ext uri="{FF2B5EF4-FFF2-40B4-BE49-F238E27FC236}">
                <a16:creationId xmlns:a16="http://schemas.microsoft.com/office/drawing/2014/main" id="{AC08A94D-8859-D340-88B3-50C7B8C2175F}"/>
              </a:ext>
            </a:extLst>
          </p:cNvPr>
          <p:cNvSpPr txBox="1"/>
          <p:nvPr/>
        </p:nvSpPr>
        <p:spPr>
          <a:xfrm>
            <a:off x="130969" y="517391"/>
            <a:ext cx="679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➡️開発・管理</a:t>
            </a:r>
            <a:r>
              <a:rPr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の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サーバーのことである。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8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3440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b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9pPr>
          </a:lstStyle>
          <a:p>
            <a:pPr lvl="0"/>
            <a:r>
              <a:rPr lang="en-US" altLang="ja" dirty="0">
                <a:solidFill>
                  <a:srgbClr val="000000"/>
                </a:solidFill>
              </a:rPr>
              <a:t>BR</a:t>
            </a:r>
            <a:r>
              <a:rPr lang="ja" altLang="en-US" dirty="0">
                <a:solidFill>
                  <a:srgbClr val="000000"/>
                </a:solidFill>
              </a:rPr>
              <a:t>ルールサービスについて</a:t>
            </a: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4" name="テキスト ボックス 2">
            <a:extLst>
              <a:ext uri="{FF2B5EF4-FFF2-40B4-BE49-F238E27FC236}">
                <a16:creationId xmlns:a16="http://schemas.microsoft.com/office/drawing/2014/main" id="{3C80DD01-9977-C14A-B5D1-E691EEAB43DF}"/>
              </a:ext>
            </a:extLst>
          </p:cNvPr>
          <p:cNvSpPr txBox="1"/>
          <p:nvPr/>
        </p:nvSpPr>
        <p:spPr>
          <a:xfrm>
            <a:off x="108348" y="469674"/>
            <a:ext cx="679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kumimoji="1"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➡️業務ルールを速やかに解析、実施し、結果を返すこと</a:t>
            </a:r>
            <a:endParaRPr kumimoji="1" lang="ja-JP" altLang="en-US" b="1" dirty="0">
              <a:solidFill>
                <a:srgbClr val="000000">
                  <a:lumMod val="75000"/>
                  <a:lumOff val="25000"/>
                </a:srgbClr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4B2CA7-32F1-7143-9048-43DC4FCED65C}"/>
              </a:ext>
            </a:extLst>
          </p:cNvPr>
          <p:cNvGrpSpPr/>
          <p:nvPr/>
        </p:nvGrpSpPr>
        <p:grpSpPr>
          <a:xfrm>
            <a:off x="1211197" y="896679"/>
            <a:ext cx="5919888" cy="4081323"/>
            <a:chOff x="1211197" y="896679"/>
            <a:chExt cx="5919888" cy="4081323"/>
          </a:xfrm>
        </p:grpSpPr>
        <p:sp>
          <p:nvSpPr>
            <p:cNvPr id="106" name="ストライプ矢印 16">
              <a:extLst>
                <a:ext uri="{FF2B5EF4-FFF2-40B4-BE49-F238E27FC236}">
                  <a16:creationId xmlns:a16="http://schemas.microsoft.com/office/drawing/2014/main" id="{6D81B2A4-B722-054A-92FD-9B60509F264E}"/>
                </a:ext>
              </a:extLst>
            </p:cNvPr>
            <p:cNvSpPr/>
            <p:nvPr/>
          </p:nvSpPr>
          <p:spPr bwMode="auto">
            <a:xfrm rot="16200000">
              <a:off x="5301220" y="2013063"/>
              <a:ext cx="1007698" cy="308350"/>
            </a:xfrm>
            <a:prstGeom prst="stripedRightArrow">
              <a:avLst/>
            </a:prstGeom>
            <a:gradFill rotWithShape="1">
              <a:gsLst>
                <a:gs pos="0">
                  <a:srgbClr val="005BAC">
                    <a:shade val="51000"/>
                    <a:satMod val="130000"/>
                  </a:srgbClr>
                </a:gs>
                <a:gs pos="80000">
                  <a:srgbClr val="005BAC">
                    <a:shade val="93000"/>
                    <a:satMod val="130000"/>
                  </a:srgbClr>
                </a:gs>
                <a:gs pos="100000">
                  <a:srgbClr val="005BA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BAC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107" name="ストライプ矢印 14">
              <a:extLst>
                <a:ext uri="{FF2B5EF4-FFF2-40B4-BE49-F238E27FC236}">
                  <a16:creationId xmlns:a16="http://schemas.microsoft.com/office/drawing/2014/main" id="{11244CA8-1743-5D48-85A1-C3093E091EE3}"/>
                </a:ext>
              </a:extLst>
            </p:cNvPr>
            <p:cNvSpPr/>
            <p:nvPr/>
          </p:nvSpPr>
          <p:spPr bwMode="auto">
            <a:xfrm rot="5400000">
              <a:off x="3504507" y="2051501"/>
              <a:ext cx="957771" cy="308350"/>
            </a:xfrm>
            <a:prstGeom prst="stripedRightArrow">
              <a:avLst/>
            </a:prstGeom>
            <a:gradFill rotWithShape="1">
              <a:gsLst>
                <a:gs pos="0">
                  <a:srgbClr val="005BAC">
                    <a:shade val="51000"/>
                    <a:satMod val="130000"/>
                  </a:srgbClr>
                </a:gs>
                <a:gs pos="80000">
                  <a:srgbClr val="005BAC">
                    <a:shade val="93000"/>
                    <a:satMod val="130000"/>
                  </a:srgbClr>
                </a:gs>
                <a:gs pos="100000">
                  <a:srgbClr val="005BA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BAC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grpSp>
          <p:nvGrpSpPr>
            <p:cNvPr id="108" name="グループ化 2">
              <a:extLst>
                <a:ext uri="{FF2B5EF4-FFF2-40B4-BE49-F238E27FC236}">
                  <a16:creationId xmlns:a16="http://schemas.microsoft.com/office/drawing/2014/main" id="{FFCF74F2-028B-1E4F-98A4-76761A4D08EF}"/>
                </a:ext>
              </a:extLst>
            </p:cNvPr>
            <p:cNvGrpSpPr/>
            <p:nvPr/>
          </p:nvGrpSpPr>
          <p:grpSpPr>
            <a:xfrm>
              <a:off x="3838988" y="896679"/>
              <a:ext cx="2088232" cy="709844"/>
              <a:chOff x="2864768" y="1875198"/>
              <a:chExt cx="2088232" cy="709844"/>
            </a:xfrm>
          </p:grpSpPr>
          <p:sp>
            <p:nvSpPr>
              <p:cNvPr id="139" name="角丸四角形 1">
                <a:extLst>
                  <a:ext uri="{FF2B5EF4-FFF2-40B4-BE49-F238E27FC236}">
                    <a16:creationId xmlns:a16="http://schemas.microsoft.com/office/drawing/2014/main" id="{F83660FE-A10D-D545-9CAE-783E24F0EAF0}"/>
                  </a:ext>
                </a:extLst>
              </p:cNvPr>
              <p:cNvSpPr/>
              <p:nvPr/>
            </p:nvSpPr>
            <p:spPr bwMode="auto">
              <a:xfrm>
                <a:off x="2864768" y="1875198"/>
                <a:ext cx="2088232" cy="709844"/>
              </a:xfrm>
              <a:prstGeom prst="roundRect">
                <a:avLst>
                  <a:gd name="adj" fmla="val 8019"/>
                </a:avLst>
              </a:prstGeom>
              <a:solidFill>
                <a:srgbClr val="E57E17">
                  <a:lumMod val="20000"/>
                  <a:lumOff val="80000"/>
                </a:srgbClr>
              </a:solidFill>
              <a:ln w="25400" cap="flat" cmpd="sng" algn="ctr">
                <a:solidFill>
                  <a:srgbClr val="40647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>
                      <a:outerShdw blurRad="38100" dist="38100" dir="2700000" algn="tl">
                        <a:srgbClr val="FFFFFF">
                          <a:alpha val="43000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ユーザーアプリ</a:t>
                </a:r>
              </a:p>
            </p:txBody>
          </p:sp>
          <p:pic>
            <p:nvPicPr>
              <p:cNvPr id="140" name="図 4">
                <a:extLst>
                  <a:ext uri="{FF2B5EF4-FFF2-40B4-BE49-F238E27FC236}">
                    <a16:creationId xmlns:a16="http://schemas.microsoft.com/office/drawing/2014/main" id="{FB8F00CC-26D6-9641-AE47-ECCD8DFA8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33613" y="2134982"/>
                <a:ext cx="350542" cy="371317"/>
              </a:xfrm>
              <a:prstGeom prst="rect">
                <a:avLst/>
              </a:prstGeom>
            </p:spPr>
          </p:pic>
          <p:pic>
            <p:nvPicPr>
              <p:cNvPr id="141" name="図 6">
                <a:extLst>
                  <a:ext uri="{FF2B5EF4-FFF2-40B4-BE49-F238E27FC236}">
                    <a16:creationId xmlns:a16="http://schemas.microsoft.com/office/drawing/2014/main" id="{410D184A-0D2E-BA41-B30F-CE018765E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3466" y="2097486"/>
                <a:ext cx="360040" cy="446310"/>
              </a:xfrm>
              <a:prstGeom prst="rect">
                <a:avLst/>
              </a:prstGeom>
            </p:spPr>
          </p:pic>
          <p:pic>
            <p:nvPicPr>
              <p:cNvPr id="142" name="図 7">
                <a:extLst>
                  <a:ext uri="{FF2B5EF4-FFF2-40B4-BE49-F238E27FC236}">
                    <a16:creationId xmlns:a16="http://schemas.microsoft.com/office/drawing/2014/main" id="{D69351B5-AFA7-4140-9C96-6E8D9F3D8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4262" y="2066372"/>
                <a:ext cx="395485" cy="487555"/>
              </a:xfrm>
              <a:prstGeom prst="rect">
                <a:avLst/>
              </a:prstGeom>
            </p:spPr>
          </p:pic>
        </p:grpSp>
        <p:sp>
          <p:nvSpPr>
            <p:cNvPr id="109" name="角丸四角形 64">
              <a:extLst>
                <a:ext uri="{FF2B5EF4-FFF2-40B4-BE49-F238E27FC236}">
                  <a16:creationId xmlns:a16="http://schemas.microsoft.com/office/drawing/2014/main" id="{3BC9F07A-99B7-4C4C-BA1E-2AD4A5015CED}"/>
                </a:ext>
              </a:extLst>
            </p:cNvPr>
            <p:cNvSpPr/>
            <p:nvPr/>
          </p:nvSpPr>
          <p:spPr bwMode="auto">
            <a:xfrm rot="16200000">
              <a:off x="4710152" y="558695"/>
              <a:ext cx="308072" cy="3063697"/>
            </a:xfrm>
            <a:prstGeom prst="roundRect">
              <a:avLst/>
            </a:prstGeom>
            <a:solidFill>
              <a:srgbClr val="BF1313">
                <a:lumMod val="40000"/>
                <a:lumOff val="60000"/>
              </a:srgbClr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ea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サポートサービス（</a:t>
              </a:r>
              <a:r>
                <a:rPr kumimoji="1" lang="en-US" altLang="ja-JP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RESTful API</a:t>
              </a: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）</a:t>
              </a:r>
              <a:endPara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角丸四角形 10">
              <a:extLst>
                <a:ext uri="{FF2B5EF4-FFF2-40B4-BE49-F238E27FC236}">
                  <a16:creationId xmlns:a16="http://schemas.microsoft.com/office/drawing/2014/main" id="{E22E520E-7327-6146-999D-6AD4CD785C55}"/>
                </a:ext>
              </a:extLst>
            </p:cNvPr>
            <p:cNvSpPr/>
            <p:nvPr/>
          </p:nvSpPr>
          <p:spPr bwMode="auto">
            <a:xfrm>
              <a:off x="3279698" y="2745754"/>
              <a:ext cx="1362489" cy="549303"/>
            </a:xfrm>
            <a:prstGeom prst="roundRect">
              <a:avLst/>
            </a:prstGeom>
            <a:solidFill>
              <a:srgbClr val="E57E17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モデル・ルール構成を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解析機能</a:t>
              </a:r>
            </a:p>
          </p:txBody>
        </p:sp>
        <p:sp>
          <p:nvSpPr>
            <p:cNvPr id="111" name="正方形/長方形 12">
              <a:extLst>
                <a:ext uri="{FF2B5EF4-FFF2-40B4-BE49-F238E27FC236}">
                  <a16:creationId xmlns:a16="http://schemas.microsoft.com/office/drawing/2014/main" id="{F97C8601-232C-DA42-A999-B75EE04B71F6}"/>
                </a:ext>
              </a:extLst>
            </p:cNvPr>
            <p:cNvSpPr/>
            <p:nvPr/>
          </p:nvSpPr>
          <p:spPr bwMode="auto">
            <a:xfrm>
              <a:off x="2721950" y="2413194"/>
              <a:ext cx="4284476" cy="2564808"/>
            </a:xfrm>
            <a:prstGeom prst="rect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BR</a:t>
              </a: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ルールサービス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2" name="角丸四角形 13">
              <a:extLst>
                <a:ext uri="{FF2B5EF4-FFF2-40B4-BE49-F238E27FC236}">
                  <a16:creationId xmlns:a16="http://schemas.microsoft.com/office/drawing/2014/main" id="{FC73C0B3-DC23-914A-A087-F7D029C15DBA}"/>
                </a:ext>
              </a:extLst>
            </p:cNvPr>
            <p:cNvSpPr/>
            <p:nvPr/>
          </p:nvSpPr>
          <p:spPr bwMode="auto">
            <a:xfrm>
              <a:off x="3279698" y="3823861"/>
              <a:ext cx="1362490" cy="549303"/>
            </a:xfrm>
            <a:prstGeom prst="roundRect">
              <a:avLst/>
            </a:prstGeom>
            <a:solidFill>
              <a:srgbClr val="E57E17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ルールエンジン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（コンパイル・指令作成等）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3" name="ストライプ矢印 15">
              <a:extLst>
                <a:ext uri="{FF2B5EF4-FFF2-40B4-BE49-F238E27FC236}">
                  <a16:creationId xmlns:a16="http://schemas.microsoft.com/office/drawing/2014/main" id="{24C46AFE-7C9A-6E4F-913C-635C9453EACF}"/>
                </a:ext>
              </a:extLst>
            </p:cNvPr>
            <p:cNvSpPr/>
            <p:nvPr/>
          </p:nvSpPr>
          <p:spPr bwMode="auto">
            <a:xfrm>
              <a:off x="2438500" y="3901623"/>
              <a:ext cx="629754" cy="366985"/>
            </a:xfrm>
            <a:prstGeom prst="stripedRightArrow">
              <a:avLst>
                <a:gd name="adj1" fmla="val 42826"/>
                <a:gd name="adj2" fmla="val 44619"/>
              </a:avLst>
            </a:prstGeom>
            <a:gradFill rotWithShape="1">
              <a:gsLst>
                <a:gs pos="0">
                  <a:srgbClr val="005BAC">
                    <a:shade val="51000"/>
                    <a:satMod val="130000"/>
                  </a:srgbClr>
                </a:gs>
                <a:gs pos="80000">
                  <a:srgbClr val="005BAC">
                    <a:shade val="93000"/>
                    <a:satMod val="130000"/>
                  </a:srgbClr>
                </a:gs>
                <a:gs pos="100000">
                  <a:srgbClr val="005BA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BAC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118" name="テキスト ボックス 82">
              <a:extLst>
                <a:ext uri="{FF2B5EF4-FFF2-40B4-BE49-F238E27FC236}">
                  <a16:creationId xmlns:a16="http://schemas.microsoft.com/office/drawing/2014/main" id="{2D61CBEA-8038-234B-96DD-1BC8A04141DF}"/>
                </a:ext>
              </a:extLst>
            </p:cNvPr>
            <p:cNvSpPr txBox="1"/>
            <p:nvPr/>
          </p:nvSpPr>
          <p:spPr>
            <a:xfrm>
              <a:off x="2912101" y="1680181"/>
              <a:ext cx="939681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ルール実行要求</a:t>
              </a:r>
            </a:p>
          </p:txBody>
        </p:sp>
        <p:sp>
          <p:nvSpPr>
            <p:cNvPr id="120" name="テキスト ボックス 83">
              <a:extLst>
                <a:ext uri="{FF2B5EF4-FFF2-40B4-BE49-F238E27FC236}">
                  <a16:creationId xmlns:a16="http://schemas.microsoft.com/office/drawing/2014/main" id="{36CF224E-392A-794A-9CE2-5A3514829353}"/>
                </a:ext>
              </a:extLst>
            </p:cNvPr>
            <p:cNvSpPr txBox="1"/>
            <p:nvPr/>
          </p:nvSpPr>
          <p:spPr>
            <a:xfrm>
              <a:off x="5960572" y="1661736"/>
              <a:ext cx="1170513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 anchor="t">
              <a:spAutoFit/>
            </a:bodyPr>
            <a:lstStyle>
              <a:defPPr>
                <a:defRPr lang="ja-JP"/>
              </a:defPPr>
              <a:lvl1pPr indent="0">
                <a:defRPr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ルール実行結果返却</a:t>
              </a:r>
            </a:p>
          </p:txBody>
        </p:sp>
        <p:grpSp>
          <p:nvGrpSpPr>
            <p:cNvPr id="122" name="グループ化 21">
              <a:extLst>
                <a:ext uri="{FF2B5EF4-FFF2-40B4-BE49-F238E27FC236}">
                  <a16:creationId xmlns:a16="http://schemas.microsoft.com/office/drawing/2014/main" id="{6EB650AA-B61F-F24A-8185-63BA3A82D4E9}"/>
                </a:ext>
              </a:extLst>
            </p:cNvPr>
            <p:cNvGrpSpPr/>
            <p:nvPr/>
          </p:nvGrpSpPr>
          <p:grpSpPr>
            <a:xfrm>
              <a:off x="1211197" y="3439733"/>
              <a:ext cx="1085578" cy="1110909"/>
              <a:chOff x="1118232" y="4104423"/>
              <a:chExt cx="1085578" cy="1110909"/>
            </a:xfrm>
          </p:grpSpPr>
          <p:sp>
            <p:nvSpPr>
              <p:cNvPr id="137" name="フローチャート: 磁気ディスク 19">
                <a:extLst>
                  <a:ext uri="{FF2B5EF4-FFF2-40B4-BE49-F238E27FC236}">
                    <a16:creationId xmlns:a16="http://schemas.microsoft.com/office/drawing/2014/main" id="{99BEFB00-5708-7C4C-A2E4-B357883C2448}"/>
                  </a:ext>
                </a:extLst>
              </p:cNvPr>
              <p:cNvSpPr/>
              <p:nvPr/>
            </p:nvSpPr>
            <p:spPr bwMode="auto">
              <a:xfrm>
                <a:off x="1118232" y="4104423"/>
                <a:ext cx="1085578" cy="1110909"/>
              </a:xfrm>
              <a:prstGeom prst="flowChartMagneticDisk">
                <a:avLst/>
              </a:prstGeom>
              <a:solidFill>
                <a:srgbClr val="40647F"/>
              </a:solidFill>
              <a:ln w="381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ルール・</a:t>
                </a:r>
                <a:r>
                  <a: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DB</a:t>
                </a:r>
                <a:r>
                  <a:rPr kumimoji="1" lang="ja-JP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定義を</a:t>
                </a:r>
                <a:endPara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抽出</a:t>
                </a:r>
              </a:p>
            </p:txBody>
          </p:sp>
          <p:sp>
            <p:nvSpPr>
              <p:cNvPr id="138" name="正方形/長方形 20">
                <a:extLst>
                  <a:ext uri="{FF2B5EF4-FFF2-40B4-BE49-F238E27FC236}">
                    <a16:creationId xmlns:a16="http://schemas.microsoft.com/office/drawing/2014/main" id="{781A2585-A27C-2446-90A1-5C7B7E2327C0}"/>
                  </a:ext>
                </a:extLst>
              </p:cNvPr>
              <p:cNvSpPr/>
              <p:nvPr/>
            </p:nvSpPr>
            <p:spPr>
              <a:xfrm>
                <a:off x="1260670" y="4148879"/>
                <a:ext cx="80070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レジストリ</a:t>
                </a:r>
              </a:p>
            </p:txBody>
          </p:sp>
        </p:grpSp>
        <p:sp>
          <p:nvSpPr>
            <p:cNvPr id="123" name="角丸四角形 22">
              <a:extLst>
                <a:ext uri="{FF2B5EF4-FFF2-40B4-BE49-F238E27FC236}">
                  <a16:creationId xmlns:a16="http://schemas.microsoft.com/office/drawing/2014/main" id="{5FD05DE8-00D9-EC40-A049-5E612F97A3D6}"/>
                </a:ext>
              </a:extLst>
            </p:cNvPr>
            <p:cNvSpPr/>
            <p:nvPr/>
          </p:nvSpPr>
          <p:spPr bwMode="auto">
            <a:xfrm>
              <a:off x="5255346" y="3810465"/>
              <a:ext cx="1290483" cy="549303"/>
            </a:xfrm>
            <a:prstGeom prst="roundRect">
              <a:avLst/>
            </a:prstGeom>
            <a:solidFill>
              <a:srgbClr val="E57E17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ルール実行エンジン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25" name="ストライプ矢印 23">
              <a:extLst>
                <a:ext uri="{FF2B5EF4-FFF2-40B4-BE49-F238E27FC236}">
                  <a16:creationId xmlns:a16="http://schemas.microsoft.com/office/drawing/2014/main" id="{88AC4EA5-7134-EB41-89F5-1D2A88929EE2}"/>
                </a:ext>
              </a:extLst>
            </p:cNvPr>
            <p:cNvSpPr/>
            <p:nvPr/>
          </p:nvSpPr>
          <p:spPr bwMode="auto">
            <a:xfrm rot="5400000">
              <a:off x="3754026" y="3393522"/>
              <a:ext cx="441365" cy="366985"/>
            </a:xfrm>
            <a:prstGeom prst="stripedRightArrow">
              <a:avLst>
                <a:gd name="adj1" fmla="val 42826"/>
                <a:gd name="adj2" fmla="val 44619"/>
              </a:avLst>
            </a:prstGeom>
            <a:gradFill rotWithShape="1">
              <a:gsLst>
                <a:gs pos="0">
                  <a:srgbClr val="005BAC">
                    <a:shade val="51000"/>
                    <a:satMod val="130000"/>
                  </a:srgbClr>
                </a:gs>
                <a:gs pos="80000">
                  <a:srgbClr val="005BAC">
                    <a:shade val="93000"/>
                    <a:satMod val="130000"/>
                  </a:srgbClr>
                </a:gs>
                <a:gs pos="100000">
                  <a:srgbClr val="005BA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BAC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126" name="ストライプ矢印 24">
              <a:extLst>
                <a:ext uri="{FF2B5EF4-FFF2-40B4-BE49-F238E27FC236}">
                  <a16:creationId xmlns:a16="http://schemas.microsoft.com/office/drawing/2014/main" id="{C3913AB0-F2B8-E345-8A5D-C54271AD9084}"/>
                </a:ext>
              </a:extLst>
            </p:cNvPr>
            <p:cNvSpPr/>
            <p:nvPr/>
          </p:nvSpPr>
          <p:spPr bwMode="auto">
            <a:xfrm>
              <a:off x="4720229" y="3915019"/>
              <a:ext cx="463109" cy="366985"/>
            </a:xfrm>
            <a:prstGeom prst="stripedRightArrow">
              <a:avLst>
                <a:gd name="adj1" fmla="val 42826"/>
                <a:gd name="adj2" fmla="val 44619"/>
              </a:avLst>
            </a:prstGeom>
            <a:gradFill rotWithShape="1">
              <a:gsLst>
                <a:gs pos="0">
                  <a:srgbClr val="005BAC">
                    <a:shade val="51000"/>
                    <a:satMod val="130000"/>
                  </a:srgbClr>
                </a:gs>
                <a:gs pos="80000">
                  <a:srgbClr val="005BAC">
                    <a:shade val="93000"/>
                    <a:satMod val="130000"/>
                  </a:srgbClr>
                </a:gs>
                <a:gs pos="100000">
                  <a:srgbClr val="005BA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BAC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134" name="角丸四角形 25">
              <a:extLst>
                <a:ext uri="{FF2B5EF4-FFF2-40B4-BE49-F238E27FC236}">
                  <a16:creationId xmlns:a16="http://schemas.microsoft.com/office/drawing/2014/main" id="{044B652B-F92E-E443-8616-1841D5E83C95}"/>
                </a:ext>
              </a:extLst>
            </p:cNvPr>
            <p:cNvSpPr/>
            <p:nvPr/>
          </p:nvSpPr>
          <p:spPr bwMode="auto">
            <a:xfrm>
              <a:off x="5237304" y="2737289"/>
              <a:ext cx="1290483" cy="549303"/>
            </a:xfrm>
            <a:prstGeom prst="roundRect">
              <a:avLst/>
            </a:prstGeom>
            <a:solidFill>
              <a:srgbClr val="E57E17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実行結果作成・変換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5" name="ストライプ矢印 26">
              <a:extLst>
                <a:ext uri="{FF2B5EF4-FFF2-40B4-BE49-F238E27FC236}">
                  <a16:creationId xmlns:a16="http://schemas.microsoft.com/office/drawing/2014/main" id="{94E4ADD0-7696-E747-A178-E42D189323B1}"/>
                </a:ext>
              </a:extLst>
            </p:cNvPr>
            <p:cNvSpPr/>
            <p:nvPr/>
          </p:nvSpPr>
          <p:spPr bwMode="auto">
            <a:xfrm rot="16200000">
              <a:off x="5613041" y="3365036"/>
              <a:ext cx="463109" cy="366985"/>
            </a:xfrm>
            <a:prstGeom prst="stripedRightArrow">
              <a:avLst>
                <a:gd name="adj1" fmla="val 42826"/>
                <a:gd name="adj2" fmla="val 44619"/>
              </a:avLst>
            </a:prstGeom>
            <a:gradFill rotWithShape="1">
              <a:gsLst>
                <a:gs pos="0">
                  <a:srgbClr val="005BAC">
                    <a:shade val="51000"/>
                    <a:satMod val="130000"/>
                  </a:srgbClr>
                </a:gs>
                <a:gs pos="80000">
                  <a:srgbClr val="005BAC">
                    <a:shade val="93000"/>
                    <a:satMod val="130000"/>
                  </a:srgbClr>
                </a:gs>
                <a:gs pos="100000">
                  <a:srgbClr val="005BA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BAC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136" name="正方形/長方形 27">
              <a:extLst>
                <a:ext uri="{FF2B5EF4-FFF2-40B4-BE49-F238E27FC236}">
                  <a16:creationId xmlns:a16="http://schemas.microsoft.com/office/drawing/2014/main" id="{84A801C7-F2DC-7D42-9F88-CC7A9A68E08C}"/>
                </a:ext>
              </a:extLst>
            </p:cNvPr>
            <p:cNvSpPr/>
            <p:nvPr/>
          </p:nvSpPr>
          <p:spPr>
            <a:xfrm>
              <a:off x="3288845" y="4480719"/>
              <a:ext cx="3256984" cy="342660"/>
            </a:xfrm>
            <a:prstGeom prst="rect">
              <a:avLst/>
            </a:prstGeom>
            <a:solidFill>
              <a:srgbClr val="8BB6D1"/>
            </a:solidFill>
            <a:ln w="25400" cap="flat" cmpd="sng" algn="ctr">
              <a:solidFill>
                <a:srgbClr val="B5D1E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JAVA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＿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CUP(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文法</a:t>
              </a:r>
              <a:r>
                <a:rPr kumimoji="1" lang="ja-JP" alt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解析エンジン</a:t>
              </a:r>
              <a:r>
                <a:rPr kumimoji="1" lang="en-US" altLang="ja-JP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)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1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34405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b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9pPr>
          </a:lstStyle>
          <a:p>
            <a:r>
              <a:rPr lang="ja" altLang="en-US" dirty="0">
                <a:solidFill>
                  <a:srgbClr val="000000"/>
                </a:solidFill>
              </a:rPr>
              <a:t>サポートサービスについて</a:t>
            </a:r>
          </a:p>
          <a:p>
            <a:endParaRPr kumimoji="0" lang="ja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4" name="テキスト ボックス 2">
            <a:extLst>
              <a:ext uri="{FF2B5EF4-FFF2-40B4-BE49-F238E27FC236}">
                <a16:creationId xmlns:a16="http://schemas.microsoft.com/office/drawing/2014/main" id="{3C80DD01-9977-C14A-B5D1-E691EEAB43DF}"/>
              </a:ext>
            </a:extLst>
          </p:cNvPr>
          <p:cNvSpPr txBox="1"/>
          <p:nvPr/>
        </p:nvSpPr>
        <p:spPr>
          <a:xfrm>
            <a:off x="108348" y="469674"/>
            <a:ext cx="855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ja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➡️</a:t>
            </a:r>
            <a:r>
              <a:rPr kumimoji="1" lang="en-US" altLang="ja" b="1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BR</a:t>
            </a:r>
            <a:r>
              <a:rPr kumimoji="1" lang="ja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ビルダーとの通信、またはユーザー業務アプリとのルール実施の</a:t>
            </a:r>
            <a:r>
              <a:rPr kumimoji="1" lang="en-US" altLang="ja" b="1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API</a:t>
            </a:r>
            <a:r>
              <a:rPr kumimoji="1" lang="ja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を提供すること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grpSp>
        <p:nvGrpSpPr>
          <p:cNvPr id="57" name="グループ化 33">
            <a:extLst>
              <a:ext uri="{FF2B5EF4-FFF2-40B4-BE49-F238E27FC236}">
                <a16:creationId xmlns:a16="http://schemas.microsoft.com/office/drawing/2014/main" id="{E5DD0F61-3089-1E46-831E-0DD28D512918}"/>
              </a:ext>
            </a:extLst>
          </p:cNvPr>
          <p:cNvGrpSpPr/>
          <p:nvPr/>
        </p:nvGrpSpPr>
        <p:grpSpPr>
          <a:xfrm>
            <a:off x="1069603" y="1116005"/>
            <a:ext cx="6631471" cy="3716637"/>
            <a:chOff x="625785" y="1872603"/>
            <a:chExt cx="6631471" cy="3716637"/>
          </a:xfrm>
        </p:grpSpPr>
        <p:pic>
          <p:nvPicPr>
            <p:cNvPr id="58" name="図 1" descr="画面の領域">
              <a:extLst>
                <a:ext uri="{FF2B5EF4-FFF2-40B4-BE49-F238E27FC236}">
                  <a16:creationId xmlns:a16="http://schemas.microsoft.com/office/drawing/2014/main" id="{94E8E87E-B4F1-DA45-8D96-5102CDC01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763" y="2144033"/>
              <a:ext cx="535685" cy="662166"/>
            </a:xfrm>
            <a:prstGeom prst="rect">
              <a:avLst/>
            </a:prstGeom>
          </p:spPr>
        </p:pic>
        <p:pic>
          <p:nvPicPr>
            <p:cNvPr id="59" name="図 2" descr="画面の領域">
              <a:extLst>
                <a:ext uri="{FF2B5EF4-FFF2-40B4-BE49-F238E27FC236}">
                  <a16:creationId xmlns:a16="http://schemas.microsoft.com/office/drawing/2014/main" id="{CB618230-BF52-CC4F-A0B9-BB464462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85" y="3395065"/>
              <a:ext cx="610086" cy="520805"/>
            </a:xfrm>
            <a:prstGeom prst="rect">
              <a:avLst/>
            </a:prstGeom>
          </p:spPr>
        </p:pic>
        <p:pic>
          <p:nvPicPr>
            <p:cNvPr id="60" name="図 6" descr="画面の領域">
              <a:extLst>
                <a:ext uri="{FF2B5EF4-FFF2-40B4-BE49-F238E27FC236}">
                  <a16:creationId xmlns:a16="http://schemas.microsoft.com/office/drawing/2014/main" id="{B21BBFF6-489D-394E-B756-6A145BD9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20" y="2857703"/>
              <a:ext cx="595206" cy="409204"/>
            </a:xfrm>
            <a:prstGeom prst="rect">
              <a:avLst/>
            </a:prstGeom>
          </p:spPr>
        </p:pic>
        <p:sp>
          <p:nvSpPr>
            <p:cNvPr id="61" name="右矢印 7">
              <a:extLst>
                <a:ext uri="{FF2B5EF4-FFF2-40B4-BE49-F238E27FC236}">
                  <a16:creationId xmlns:a16="http://schemas.microsoft.com/office/drawing/2014/main" id="{D21786B9-BCC9-074B-B796-3AD7903CAEEF}"/>
                </a:ext>
              </a:extLst>
            </p:cNvPr>
            <p:cNvSpPr/>
            <p:nvPr/>
          </p:nvSpPr>
          <p:spPr bwMode="auto">
            <a:xfrm>
              <a:off x="1608078" y="2564904"/>
              <a:ext cx="1328697" cy="144016"/>
            </a:xfrm>
            <a:prstGeom prst="rightArrow">
              <a:avLst/>
            </a:prstGeom>
            <a:solidFill>
              <a:srgbClr val="40647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62" name="正方形/長方形 8">
              <a:extLst>
                <a:ext uri="{FF2B5EF4-FFF2-40B4-BE49-F238E27FC236}">
                  <a16:creationId xmlns:a16="http://schemas.microsoft.com/office/drawing/2014/main" id="{C640FAF5-DAFB-DC4B-A540-12BAD4A70393}"/>
                </a:ext>
              </a:extLst>
            </p:cNvPr>
            <p:cNvSpPr/>
            <p:nvPr/>
          </p:nvSpPr>
          <p:spPr>
            <a:xfrm>
              <a:off x="1784023" y="2334072"/>
              <a:ext cx="115448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Json</a:t>
              </a: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、</a:t>
              </a:r>
              <a:r>
                <a:rPr kumimoji="1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xml</a:t>
              </a: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、</a:t>
              </a:r>
              <a:r>
                <a:rPr kumimoji="1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csv</a:t>
              </a: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等</a:t>
              </a:r>
              <a:endParaRPr kumimoji="1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3" name="正方形/長方形 9">
              <a:extLst>
                <a:ext uri="{FF2B5EF4-FFF2-40B4-BE49-F238E27FC236}">
                  <a16:creationId xmlns:a16="http://schemas.microsoft.com/office/drawing/2014/main" id="{27C43922-2142-6C43-A048-8C66062F7F03}"/>
                </a:ext>
              </a:extLst>
            </p:cNvPr>
            <p:cNvSpPr/>
            <p:nvPr/>
          </p:nvSpPr>
          <p:spPr bwMode="auto">
            <a:xfrm>
              <a:off x="2983222" y="1988840"/>
              <a:ext cx="817650" cy="1872208"/>
            </a:xfrm>
            <a:prstGeom prst="rect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HTTP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・・・</a:t>
              </a:r>
            </a:p>
          </p:txBody>
        </p:sp>
        <p:sp>
          <p:nvSpPr>
            <p:cNvPr id="64" name="正方形/長方形 10">
              <a:extLst>
                <a:ext uri="{FF2B5EF4-FFF2-40B4-BE49-F238E27FC236}">
                  <a16:creationId xmlns:a16="http://schemas.microsoft.com/office/drawing/2014/main" id="{E44CB982-34B1-C148-9776-74F7FDF1F1D1}"/>
                </a:ext>
              </a:extLst>
            </p:cNvPr>
            <p:cNvSpPr/>
            <p:nvPr/>
          </p:nvSpPr>
          <p:spPr bwMode="auto">
            <a:xfrm>
              <a:off x="3152800" y="2276872"/>
              <a:ext cx="504056" cy="216024"/>
            </a:xfrm>
            <a:prstGeom prst="rect">
              <a:avLst/>
            </a:prstGeom>
            <a:gradFill rotWithShape="1">
              <a:gsLst>
                <a:gs pos="0">
                  <a:srgbClr val="7AABCC">
                    <a:shade val="51000"/>
                    <a:satMod val="130000"/>
                  </a:srgbClr>
                </a:gs>
                <a:gs pos="80000">
                  <a:srgbClr val="7AABCC">
                    <a:shade val="93000"/>
                    <a:satMod val="130000"/>
                  </a:srgbClr>
                </a:gs>
                <a:gs pos="100000">
                  <a:srgbClr val="7AABC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7AABCC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ｺﾞｼｯｸUB" pitchFamily="50" charset="-128"/>
                  <a:ea typeface="HGP創英角ｺﾞｼｯｸUB" pitchFamily="50" charset="-128"/>
                  <a:cs typeface="+mn-cs"/>
                </a:rPr>
                <a:t>GET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65" name="正方形/長方形 11">
              <a:extLst>
                <a:ext uri="{FF2B5EF4-FFF2-40B4-BE49-F238E27FC236}">
                  <a16:creationId xmlns:a16="http://schemas.microsoft.com/office/drawing/2014/main" id="{3776C476-FCA7-B844-988A-01971EA312DE}"/>
                </a:ext>
              </a:extLst>
            </p:cNvPr>
            <p:cNvSpPr/>
            <p:nvPr/>
          </p:nvSpPr>
          <p:spPr bwMode="auto">
            <a:xfrm>
              <a:off x="3152800" y="2592683"/>
              <a:ext cx="504056" cy="216024"/>
            </a:xfrm>
            <a:prstGeom prst="rect">
              <a:avLst/>
            </a:prstGeom>
            <a:gradFill rotWithShape="1">
              <a:gsLst>
                <a:gs pos="0">
                  <a:srgbClr val="40647F">
                    <a:shade val="51000"/>
                    <a:satMod val="130000"/>
                  </a:srgbClr>
                </a:gs>
                <a:gs pos="80000">
                  <a:srgbClr val="40647F">
                    <a:shade val="93000"/>
                    <a:satMod val="130000"/>
                  </a:srgbClr>
                </a:gs>
                <a:gs pos="100000">
                  <a:srgbClr val="40647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0647F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ｺﾞｼｯｸUB" pitchFamily="50" charset="-128"/>
                  <a:ea typeface="HGP創英角ｺﾞｼｯｸUB" pitchFamily="50" charset="-128"/>
                  <a:cs typeface="+mn-cs"/>
                </a:rPr>
                <a:t>POST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66" name="正方形/長方形 12">
              <a:extLst>
                <a:ext uri="{FF2B5EF4-FFF2-40B4-BE49-F238E27FC236}">
                  <a16:creationId xmlns:a16="http://schemas.microsoft.com/office/drawing/2014/main" id="{1976341F-B004-2943-90F2-605518297400}"/>
                </a:ext>
              </a:extLst>
            </p:cNvPr>
            <p:cNvSpPr/>
            <p:nvPr/>
          </p:nvSpPr>
          <p:spPr bwMode="auto">
            <a:xfrm>
              <a:off x="3152800" y="2950326"/>
              <a:ext cx="504056" cy="216024"/>
            </a:xfrm>
            <a:prstGeom prst="rect">
              <a:avLst/>
            </a:prstGeom>
            <a:gradFill rotWithShape="1">
              <a:gsLst>
                <a:gs pos="0">
                  <a:srgbClr val="E57E17">
                    <a:shade val="51000"/>
                    <a:satMod val="130000"/>
                  </a:srgbClr>
                </a:gs>
                <a:gs pos="80000">
                  <a:srgbClr val="E57E17">
                    <a:shade val="93000"/>
                    <a:satMod val="130000"/>
                  </a:srgbClr>
                </a:gs>
                <a:gs pos="100000">
                  <a:srgbClr val="E57E17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57E17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ｺﾞｼｯｸUB" pitchFamily="50" charset="-128"/>
                  <a:ea typeface="HGP創英角ｺﾞｼｯｸUB" pitchFamily="50" charset="-128"/>
                  <a:cs typeface="+mn-cs"/>
                </a:rPr>
                <a:t>PUT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67" name="正方形/長方形 13">
              <a:extLst>
                <a:ext uri="{FF2B5EF4-FFF2-40B4-BE49-F238E27FC236}">
                  <a16:creationId xmlns:a16="http://schemas.microsoft.com/office/drawing/2014/main" id="{E1AC9872-49A2-B84E-9E59-C44A4027D2B2}"/>
                </a:ext>
              </a:extLst>
            </p:cNvPr>
            <p:cNvSpPr/>
            <p:nvPr/>
          </p:nvSpPr>
          <p:spPr bwMode="auto">
            <a:xfrm>
              <a:off x="3152800" y="3287053"/>
              <a:ext cx="504056" cy="216024"/>
            </a:xfrm>
            <a:prstGeom prst="rect">
              <a:avLst/>
            </a:prstGeom>
            <a:gradFill rotWithShape="1">
              <a:gsLst>
                <a:gs pos="0">
                  <a:srgbClr val="005BAC">
                    <a:shade val="51000"/>
                    <a:satMod val="130000"/>
                  </a:srgbClr>
                </a:gs>
                <a:gs pos="80000">
                  <a:srgbClr val="005BAC">
                    <a:shade val="93000"/>
                    <a:satMod val="130000"/>
                  </a:srgbClr>
                </a:gs>
                <a:gs pos="100000">
                  <a:srgbClr val="005BA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BAC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ｺﾞｼｯｸUB" pitchFamily="50" charset="-128"/>
                  <a:ea typeface="HGP創英角ｺﾞｼｯｸUB" pitchFamily="50" charset="-128"/>
                  <a:cs typeface="+mn-cs"/>
                </a:rPr>
                <a:t>PATCH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68" name="右矢印 14">
              <a:extLst>
                <a:ext uri="{FF2B5EF4-FFF2-40B4-BE49-F238E27FC236}">
                  <a16:creationId xmlns:a16="http://schemas.microsoft.com/office/drawing/2014/main" id="{C5CE718B-3D69-984E-894D-E759FC163034}"/>
                </a:ext>
              </a:extLst>
            </p:cNvPr>
            <p:cNvSpPr/>
            <p:nvPr/>
          </p:nvSpPr>
          <p:spPr bwMode="auto">
            <a:xfrm rot="10800000">
              <a:off x="1608078" y="3243208"/>
              <a:ext cx="1328697" cy="144016"/>
            </a:xfrm>
            <a:prstGeom prst="rightArrow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69" name="正方形/長方形 15">
              <a:extLst>
                <a:ext uri="{FF2B5EF4-FFF2-40B4-BE49-F238E27FC236}">
                  <a16:creationId xmlns:a16="http://schemas.microsoft.com/office/drawing/2014/main" id="{246C4B15-C04A-E649-BF9D-03E34850E57B}"/>
                </a:ext>
              </a:extLst>
            </p:cNvPr>
            <p:cNvSpPr/>
            <p:nvPr/>
          </p:nvSpPr>
          <p:spPr>
            <a:xfrm>
              <a:off x="1732053" y="3050934"/>
              <a:ext cx="115448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Json</a:t>
              </a: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、</a:t>
              </a:r>
              <a:r>
                <a:rPr kumimoji="1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xml</a:t>
              </a: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、</a:t>
              </a:r>
              <a:r>
                <a:rPr kumimoji="1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csv</a:t>
              </a: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Arial" panose="020B0604020202020204" pitchFamily="34" charset="0"/>
                </a:rPr>
                <a:t>等</a:t>
              </a:r>
              <a:endParaRPr kumimoji="1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0" name="左右矢印 16">
              <a:extLst>
                <a:ext uri="{FF2B5EF4-FFF2-40B4-BE49-F238E27FC236}">
                  <a16:creationId xmlns:a16="http://schemas.microsoft.com/office/drawing/2014/main" id="{E743D80A-A7C9-6F45-BFF1-21BB319128A9}"/>
                </a:ext>
              </a:extLst>
            </p:cNvPr>
            <p:cNvSpPr/>
            <p:nvPr/>
          </p:nvSpPr>
          <p:spPr bwMode="auto">
            <a:xfrm>
              <a:off x="3821856" y="2819333"/>
              <a:ext cx="517156" cy="152291"/>
            </a:xfrm>
            <a:prstGeom prst="leftRightArrow">
              <a:avLst/>
            </a:prstGeom>
            <a:solidFill>
              <a:srgbClr val="40647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73" name="正方形/長方形 18">
              <a:extLst>
                <a:ext uri="{FF2B5EF4-FFF2-40B4-BE49-F238E27FC236}">
                  <a16:creationId xmlns:a16="http://schemas.microsoft.com/office/drawing/2014/main" id="{85268AFC-EBCF-324B-95BB-B3E8332A81D8}"/>
                </a:ext>
              </a:extLst>
            </p:cNvPr>
            <p:cNvSpPr/>
            <p:nvPr/>
          </p:nvSpPr>
          <p:spPr bwMode="auto">
            <a:xfrm>
              <a:off x="4360334" y="1872603"/>
              <a:ext cx="2896922" cy="3716637"/>
            </a:xfrm>
            <a:prstGeom prst="rect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サポートサービス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　　　　　　　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　　　　　　　・・・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4" name="角丸四角形 64">
              <a:extLst>
                <a:ext uri="{FF2B5EF4-FFF2-40B4-BE49-F238E27FC236}">
                  <a16:creationId xmlns:a16="http://schemas.microsoft.com/office/drawing/2014/main" id="{4280174B-68A5-8B40-8DB6-2D71D848950F}"/>
                </a:ext>
              </a:extLst>
            </p:cNvPr>
            <p:cNvSpPr/>
            <p:nvPr/>
          </p:nvSpPr>
          <p:spPr bwMode="auto">
            <a:xfrm>
              <a:off x="4525574" y="2211762"/>
              <a:ext cx="308072" cy="1433262"/>
            </a:xfrm>
            <a:prstGeom prst="roundRect">
              <a:avLst/>
            </a:prstGeom>
            <a:solidFill>
              <a:srgbClr val="BF1313">
                <a:lumMod val="40000"/>
                <a:lumOff val="60000"/>
              </a:srgbClr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RESTful</a:t>
              </a: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　</a:t>
              </a: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API</a:t>
              </a:r>
            </a:p>
          </p:txBody>
        </p:sp>
        <p:sp>
          <p:nvSpPr>
            <p:cNvPr id="75" name="角丸四角形 64">
              <a:extLst>
                <a:ext uri="{FF2B5EF4-FFF2-40B4-BE49-F238E27FC236}">
                  <a16:creationId xmlns:a16="http://schemas.microsoft.com/office/drawing/2014/main" id="{E06B0E11-C101-1643-A2A7-1C9D6564B430}"/>
                </a:ext>
              </a:extLst>
            </p:cNvPr>
            <p:cNvSpPr/>
            <p:nvPr/>
          </p:nvSpPr>
          <p:spPr bwMode="auto">
            <a:xfrm>
              <a:off x="4542416" y="3916131"/>
              <a:ext cx="308072" cy="1533048"/>
            </a:xfrm>
            <a:prstGeom prst="roundRect">
              <a:avLst/>
            </a:prstGeom>
            <a:solidFill>
              <a:srgbClr val="BF1313">
                <a:lumMod val="40000"/>
                <a:lumOff val="60000"/>
              </a:srgbClr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WEB</a:t>
              </a: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サービス　</a:t>
              </a: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API</a:t>
              </a:r>
            </a:p>
          </p:txBody>
        </p:sp>
        <p:sp>
          <p:nvSpPr>
            <p:cNvPr id="76" name="正方形/長方形 21">
              <a:extLst>
                <a:ext uri="{FF2B5EF4-FFF2-40B4-BE49-F238E27FC236}">
                  <a16:creationId xmlns:a16="http://schemas.microsoft.com/office/drawing/2014/main" id="{2C1BCCCE-E702-F647-9776-45DEBB844257}"/>
                </a:ext>
              </a:extLst>
            </p:cNvPr>
            <p:cNvSpPr/>
            <p:nvPr/>
          </p:nvSpPr>
          <p:spPr bwMode="auto">
            <a:xfrm>
              <a:off x="2982884" y="3996548"/>
              <a:ext cx="817650" cy="1520684"/>
            </a:xfrm>
            <a:prstGeom prst="rect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SOAP※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・・・</a:t>
              </a:r>
            </a:p>
          </p:txBody>
        </p:sp>
        <p:sp>
          <p:nvSpPr>
            <p:cNvPr id="77" name="正方形/長方形 22">
              <a:extLst>
                <a:ext uri="{FF2B5EF4-FFF2-40B4-BE49-F238E27FC236}">
                  <a16:creationId xmlns:a16="http://schemas.microsoft.com/office/drawing/2014/main" id="{6EBCDF65-BD91-A542-89A0-3F91AD1B3410}"/>
                </a:ext>
              </a:extLst>
            </p:cNvPr>
            <p:cNvSpPr/>
            <p:nvPr/>
          </p:nvSpPr>
          <p:spPr bwMode="auto">
            <a:xfrm>
              <a:off x="3082356" y="4309655"/>
              <a:ext cx="613362" cy="216024"/>
            </a:xfrm>
            <a:prstGeom prst="rect">
              <a:avLst/>
            </a:prstGeom>
            <a:gradFill rotWithShape="1">
              <a:gsLst>
                <a:gs pos="0">
                  <a:srgbClr val="7AABCC">
                    <a:shade val="51000"/>
                    <a:satMod val="130000"/>
                  </a:srgbClr>
                </a:gs>
                <a:gs pos="80000">
                  <a:srgbClr val="7AABCC">
                    <a:shade val="93000"/>
                    <a:satMod val="130000"/>
                  </a:srgbClr>
                </a:gs>
                <a:gs pos="100000">
                  <a:srgbClr val="7AABC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7AABCC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ｺﾞｼｯｸUB" pitchFamily="50" charset="-128"/>
                  <a:ea typeface="HGP創英角ｺﾞｼｯｸUB" pitchFamily="50" charset="-128"/>
                  <a:cs typeface="+mn-cs"/>
                </a:rPr>
                <a:t>請求</a:t>
              </a: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ｺﾞｼｯｸUB" pitchFamily="50" charset="-128"/>
                  <a:ea typeface="HGP創英角ｺﾞｼｯｸUB" pitchFamily="50" charset="-128"/>
                  <a:cs typeface="+mn-cs"/>
                </a:rPr>
                <a:t>MSG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78" name="正方形/長方形 23">
              <a:extLst>
                <a:ext uri="{FF2B5EF4-FFF2-40B4-BE49-F238E27FC236}">
                  <a16:creationId xmlns:a16="http://schemas.microsoft.com/office/drawing/2014/main" id="{8074C12C-E62F-B243-8914-3189311D7CA0}"/>
                </a:ext>
              </a:extLst>
            </p:cNvPr>
            <p:cNvSpPr/>
            <p:nvPr/>
          </p:nvSpPr>
          <p:spPr bwMode="auto">
            <a:xfrm>
              <a:off x="3095335" y="4838786"/>
              <a:ext cx="600383" cy="216024"/>
            </a:xfrm>
            <a:prstGeom prst="rect">
              <a:avLst/>
            </a:prstGeom>
            <a:gradFill rotWithShape="1">
              <a:gsLst>
                <a:gs pos="0">
                  <a:srgbClr val="40647F">
                    <a:shade val="51000"/>
                    <a:satMod val="130000"/>
                  </a:srgbClr>
                </a:gs>
                <a:gs pos="80000">
                  <a:srgbClr val="40647F">
                    <a:shade val="93000"/>
                    <a:satMod val="130000"/>
                  </a:srgbClr>
                </a:gs>
                <a:gs pos="100000">
                  <a:srgbClr val="40647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0647F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ｺﾞｼｯｸUB" pitchFamily="50" charset="-128"/>
                  <a:ea typeface="HGP創英角ｺﾞｼｯｸUB" pitchFamily="50" charset="-128"/>
                  <a:cs typeface="+mn-cs"/>
                </a:rPr>
                <a:t>応答</a:t>
              </a: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GP創英角ｺﾞｼｯｸUB" pitchFamily="50" charset="-128"/>
                  <a:ea typeface="HGP創英角ｺﾞｼｯｸUB" pitchFamily="50" charset="-128"/>
                  <a:cs typeface="+mn-cs"/>
                </a:rPr>
                <a:t>MSG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79" name="右矢印 24">
              <a:extLst>
                <a:ext uri="{FF2B5EF4-FFF2-40B4-BE49-F238E27FC236}">
                  <a16:creationId xmlns:a16="http://schemas.microsoft.com/office/drawing/2014/main" id="{7262F1D0-022B-EC42-BAA7-A5C231A70100}"/>
                </a:ext>
              </a:extLst>
            </p:cNvPr>
            <p:cNvSpPr/>
            <p:nvPr/>
          </p:nvSpPr>
          <p:spPr bwMode="auto">
            <a:xfrm>
              <a:off x="3830044" y="4345659"/>
              <a:ext cx="500780" cy="180020"/>
            </a:xfrm>
            <a:prstGeom prst="rightArrow">
              <a:avLst/>
            </a:prstGeom>
            <a:solidFill>
              <a:srgbClr val="40647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80" name="右矢印 25">
              <a:extLst>
                <a:ext uri="{FF2B5EF4-FFF2-40B4-BE49-F238E27FC236}">
                  <a16:creationId xmlns:a16="http://schemas.microsoft.com/office/drawing/2014/main" id="{D2ED7D0E-3CDA-004A-B6F5-17C32988822D}"/>
                </a:ext>
              </a:extLst>
            </p:cNvPr>
            <p:cNvSpPr/>
            <p:nvPr/>
          </p:nvSpPr>
          <p:spPr bwMode="auto">
            <a:xfrm rot="10800000">
              <a:off x="3810891" y="4877571"/>
              <a:ext cx="494088" cy="138453"/>
            </a:xfrm>
            <a:prstGeom prst="rightArrow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pic>
          <p:nvPicPr>
            <p:cNvPr id="81" name="図 26" descr="画面の領域">
              <a:extLst>
                <a:ext uri="{FF2B5EF4-FFF2-40B4-BE49-F238E27FC236}">
                  <a16:creationId xmlns:a16="http://schemas.microsoft.com/office/drawing/2014/main" id="{21959DC2-1783-3D47-9B6E-7008FA01F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946" y="4255585"/>
              <a:ext cx="905001" cy="800212"/>
            </a:xfrm>
            <a:prstGeom prst="rect">
              <a:avLst/>
            </a:prstGeom>
          </p:spPr>
        </p:pic>
        <p:sp>
          <p:nvSpPr>
            <p:cNvPr id="82" name="右矢印 27">
              <a:extLst>
                <a:ext uri="{FF2B5EF4-FFF2-40B4-BE49-F238E27FC236}">
                  <a16:creationId xmlns:a16="http://schemas.microsoft.com/office/drawing/2014/main" id="{1F0C3FFB-94AF-314F-B31C-EA00DECA8077}"/>
                </a:ext>
              </a:extLst>
            </p:cNvPr>
            <p:cNvSpPr/>
            <p:nvPr/>
          </p:nvSpPr>
          <p:spPr bwMode="auto">
            <a:xfrm>
              <a:off x="2399494" y="4345659"/>
              <a:ext cx="500780" cy="180020"/>
            </a:xfrm>
            <a:prstGeom prst="rightArrow">
              <a:avLst/>
            </a:prstGeom>
            <a:solidFill>
              <a:srgbClr val="40647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83" name="右矢印 28">
              <a:extLst>
                <a:ext uri="{FF2B5EF4-FFF2-40B4-BE49-F238E27FC236}">
                  <a16:creationId xmlns:a16="http://schemas.microsoft.com/office/drawing/2014/main" id="{A8824FE0-5596-5847-9F4A-485D138F8183}"/>
                </a:ext>
              </a:extLst>
            </p:cNvPr>
            <p:cNvSpPr/>
            <p:nvPr/>
          </p:nvSpPr>
          <p:spPr bwMode="auto">
            <a:xfrm rot="10800000">
              <a:off x="2375328" y="4847379"/>
              <a:ext cx="494088" cy="138453"/>
            </a:xfrm>
            <a:prstGeom prst="rightArrow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84" name="角丸四角形 64">
              <a:extLst>
                <a:ext uri="{FF2B5EF4-FFF2-40B4-BE49-F238E27FC236}">
                  <a16:creationId xmlns:a16="http://schemas.microsoft.com/office/drawing/2014/main" id="{CACEF4C9-F78F-BC47-9D48-6C2425EA4641}"/>
                </a:ext>
              </a:extLst>
            </p:cNvPr>
            <p:cNvSpPr/>
            <p:nvPr/>
          </p:nvSpPr>
          <p:spPr bwMode="auto">
            <a:xfrm>
              <a:off x="4984814" y="2211762"/>
              <a:ext cx="308072" cy="3237417"/>
            </a:xfrm>
            <a:prstGeom prst="roundRect">
              <a:avLst/>
            </a:prstGeom>
            <a:solidFill>
              <a:srgbClr val="009900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vert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分散サーバー機能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85" name="角丸四角形 30">
              <a:extLst>
                <a:ext uri="{FF2B5EF4-FFF2-40B4-BE49-F238E27FC236}">
                  <a16:creationId xmlns:a16="http://schemas.microsoft.com/office/drawing/2014/main" id="{5E34E847-9F57-464F-8D76-BBCB4651142C}"/>
                </a:ext>
              </a:extLst>
            </p:cNvPr>
            <p:cNvSpPr/>
            <p:nvPr/>
          </p:nvSpPr>
          <p:spPr bwMode="auto">
            <a:xfrm>
              <a:off x="5518805" y="2375641"/>
              <a:ext cx="1362489" cy="549303"/>
            </a:xfrm>
            <a:prstGeom prst="roundRect">
              <a:avLst/>
            </a:prstGeom>
            <a:solidFill>
              <a:srgbClr val="B5D1E2">
                <a:lumMod val="75000"/>
              </a:srgbClr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ログ収集機能</a:t>
              </a:r>
            </a:p>
          </p:txBody>
        </p:sp>
        <p:sp>
          <p:nvSpPr>
            <p:cNvPr id="86" name="角丸四角形 31">
              <a:extLst>
                <a:ext uri="{FF2B5EF4-FFF2-40B4-BE49-F238E27FC236}">
                  <a16:creationId xmlns:a16="http://schemas.microsoft.com/office/drawing/2014/main" id="{D44C04EB-63F3-E841-8DE9-7AB86F4BE019}"/>
                </a:ext>
              </a:extLst>
            </p:cNvPr>
            <p:cNvSpPr/>
            <p:nvPr/>
          </p:nvSpPr>
          <p:spPr bwMode="auto">
            <a:xfrm>
              <a:off x="5518805" y="3107606"/>
              <a:ext cx="1362489" cy="1968413"/>
            </a:xfrm>
            <a:prstGeom prst="roundRect">
              <a:avLst>
                <a:gd name="adj" fmla="val 7567"/>
              </a:avLst>
            </a:prstGeom>
            <a:solidFill>
              <a:srgbClr val="996600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モデル・ルール構成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テスト機能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46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2151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b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9pPr>
          </a:lstStyle>
          <a:p>
            <a:r>
              <a:rPr lang="ja-JP" altLang="en-US" dirty="0"/>
              <a:t>技術スタック</a:t>
            </a:r>
            <a:endParaRPr lang="zh-CN" altLang="en-US" dirty="0"/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正方形/長方形 7">
            <a:extLst>
              <a:ext uri="{FF2B5EF4-FFF2-40B4-BE49-F238E27FC236}">
                <a16:creationId xmlns:a16="http://schemas.microsoft.com/office/drawing/2014/main" id="{86C40CCA-1BE6-BA4F-833E-D3AE6EE7C067}"/>
              </a:ext>
            </a:extLst>
          </p:cNvPr>
          <p:cNvSpPr/>
          <p:nvPr/>
        </p:nvSpPr>
        <p:spPr>
          <a:xfrm>
            <a:off x="449604" y="534829"/>
            <a:ext cx="8328636" cy="33085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本システムは以下のツール、フレームワーク、ライブラリを使用します。</a:t>
            </a:r>
            <a:endParaRPr lang="en-US" altLang="ja-JP" sz="1400" b="1" dirty="0">
              <a:solidFill>
                <a:srgbClr val="333333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1400" dirty="0">
              <a:solidFill>
                <a:srgbClr val="333333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ja-JP" altLang="en-US" sz="11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フロントエンド開発</a:t>
            </a:r>
            <a:endParaRPr lang="en-US" altLang="ja-JP" sz="1100" b="1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en-US" altLang="ja-JP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Vue.js</a:t>
            </a:r>
            <a:r>
              <a:rPr lang="ja-JP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en-US" altLang="ja-JP" sz="11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ElementUI</a:t>
            </a: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en-US" altLang="ja-JP" sz="11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GoJs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（フロー図作成用、終身ライセンス版あり）、今後は、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AFSG(</a:t>
            </a:r>
            <a:r>
              <a:rPr lang="en-US" altLang="ja-JP" sz="1100" dirty="0"/>
              <a:t>ANT FINANCIAL SERVICES GROUP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g6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を利用することも検討。</a:t>
            </a:r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ja-JP" altLang="en-US" sz="11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バックエンド開発</a:t>
            </a:r>
            <a:endParaRPr lang="en-US" altLang="ja-JP" sz="1100" b="1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en-US" altLang="ja-JP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Java8</a:t>
            </a: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en-US" altLang="ja-JP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SpringCloud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ja-JP" altLang="en-US" sz="11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データベース</a:t>
            </a:r>
            <a:endParaRPr lang="en-US" altLang="ja-JP" sz="1100" b="1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en-US" altLang="ja-JP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MySQL</a:t>
            </a:r>
            <a:r>
              <a:rPr lang="ja-JP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ja-JP" altLang="en-US" sz="11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開発ツール（</a:t>
            </a:r>
            <a:r>
              <a:rPr lang="zh-TW" altLang="en-US" sz="11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統合開発環境</a:t>
            </a:r>
            <a:r>
              <a:rPr lang="ja-JP" altLang="en-US" sz="11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lang="en-US" altLang="ja-JP" sz="1100" b="1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en-US" altLang="ja-JP" sz="11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IntelliJ IDEA (</a:t>
            </a:r>
            <a:r>
              <a:rPr lang="ja-JP" altLang="en-US" sz="11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インテリジェイ アイディア </a:t>
            </a:r>
            <a:r>
              <a:rPr lang="en-US" altLang="ja-JP" sz="11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lang="ja-JP" altLang="en-US" sz="11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11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or Eclipse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ja-JP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サーバサイドでは、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DB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と接続してデータの読込みや書込みを行う。言語は</a:t>
            </a:r>
            <a:r>
              <a:rPr lang="en-US" altLang="ja-JP" sz="12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Java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を使用し、フレームワークは現在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Java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で一番メジャーな</a:t>
            </a:r>
            <a:r>
              <a:rPr lang="en-US" altLang="ja-JP" sz="12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SpringCloud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を選定して実装する。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クライアントサイドは、</a:t>
            </a:r>
            <a:r>
              <a:rPr lang="en-US" altLang="ja-JP" sz="12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Vue.js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Vue.js 2.0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ベースのコンポーネントライブラリの</a:t>
            </a:r>
            <a:r>
              <a:rPr lang="en-US" altLang="ja-JP" sz="12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ElementUI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を使って実装する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6" name="図 8">
            <a:extLst>
              <a:ext uri="{FF2B5EF4-FFF2-40B4-BE49-F238E27FC236}">
                <a16:creationId xmlns:a16="http://schemas.microsoft.com/office/drawing/2014/main" id="{F16EE2FE-3761-D84E-B4BD-99D58B3A4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11" y="3930091"/>
            <a:ext cx="1132449" cy="1132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図 9">
            <a:extLst>
              <a:ext uri="{FF2B5EF4-FFF2-40B4-BE49-F238E27FC236}">
                <a16:creationId xmlns:a16="http://schemas.microsoft.com/office/drawing/2014/main" id="{F99C8CFE-1F7E-4A4E-AE68-ABA794940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386" y="3924804"/>
            <a:ext cx="1509932" cy="1132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図 10">
            <a:extLst>
              <a:ext uri="{FF2B5EF4-FFF2-40B4-BE49-F238E27FC236}">
                <a16:creationId xmlns:a16="http://schemas.microsoft.com/office/drawing/2014/main" id="{99D61AA4-F552-C049-AB7F-16ABFAA5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636" y="3930091"/>
            <a:ext cx="2101091" cy="1132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図 11">
            <a:extLst>
              <a:ext uri="{FF2B5EF4-FFF2-40B4-BE49-F238E27FC236}">
                <a16:creationId xmlns:a16="http://schemas.microsoft.com/office/drawing/2014/main" id="{ABD3DE80-F317-E840-BEBB-2F20F410C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588" y="3931175"/>
            <a:ext cx="1769937" cy="1131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図 12" descr="画面の領域">
            <a:extLst>
              <a:ext uri="{FF2B5EF4-FFF2-40B4-BE49-F238E27FC236}">
                <a16:creationId xmlns:a16="http://schemas.microsoft.com/office/drawing/2014/main" id="{A87DF35F-F43C-E64D-BA90-423113866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79" y="3931176"/>
            <a:ext cx="1160201" cy="1126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31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5403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b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9pPr>
          </a:lstStyle>
          <a:p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マイクロサービスアーキテクチで、システムを構築する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02" name="グループ化 6">
            <a:extLst>
              <a:ext uri="{FF2B5EF4-FFF2-40B4-BE49-F238E27FC236}">
                <a16:creationId xmlns:a16="http://schemas.microsoft.com/office/drawing/2014/main" id="{435C6BAB-57CC-1C4A-ADEC-3D2CFEF870C0}"/>
              </a:ext>
            </a:extLst>
          </p:cNvPr>
          <p:cNvGrpSpPr/>
          <p:nvPr/>
        </p:nvGrpSpPr>
        <p:grpSpPr>
          <a:xfrm>
            <a:off x="2514524" y="534829"/>
            <a:ext cx="6498507" cy="4497882"/>
            <a:chOff x="2432721" y="1047880"/>
            <a:chExt cx="6840760" cy="5076959"/>
          </a:xfrm>
        </p:grpSpPr>
        <p:grpSp>
          <p:nvGrpSpPr>
            <p:cNvPr id="103" name="グループ化 3">
              <a:extLst>
                <a:ext uri="{FF2B5EF4-FFF2-40B4-BE49-F238E27FC236}">
                  <a16:creationId xmlns:a16="http://schemas.microsoft.com/office/drawing/2014/main" id="{8E35C6C9-C085-2E4D-B0B2-C59469CF2772}"/>
                </a:ext>
              </a:extLst>
            </p:cNvPr>
            <p:cNvGrpSpPr/>
            <p:nvPr/>
          </p:nvGrpSpPr>
          <p:grpSpPr>
            <a:xfrm>
              <a:off x="2517559" y="1047880"/>
              <a:ext cx="6683914" cy="4973408"/>
              <a:chOff x="1291853" y="1043955"/>
              <a:chExt cx="7324725" cy="5660504"/>
            </a:xfrm>
          </p:grpSpPr>
          <p:grpSp>
            <p:nvGrpSpPr>
              <p:cNvPr id="107" name="グループ化 105">
                <a:extLst>
                  <a:ext uri="{FF2B5EF4-FFF2-40B4-BE49-F238E27FC236}">
                    <a16:creationId xmlns:a16="http://schemas.microsoft.com/office/drawing/2014/main" id="{F4902B09-A84C-3644-B73E-C059A4DA7202}"/>
                  </a:ext>
                </a:extLst>
              </p:cNvPr>
              <p:cNvGrpSpPr/>
              <p:nvPr/>
            </p:nvGrpSpPr>
            <p:grpSpPr>
              <a:xfrm>
                <a:off x="1291853" y="1043955"/>
                <a:ext cx="7324725" cy="5660504"/>
                <a:chOff x="3175" y="-12624"/>
                <a:chExt cx="9567069" cy="8137448"/>
              </a:xfrm>
            </p:grpSpPr>
            <p:sp>
              <p:nvSpPr>
                <p:cNvPr id="110" name="矩形 1">
                  <a:extLst>
                    <a:ext uri="{FF2B5EF4-FFF2-40B4-BE49-F238E27FC236}">
                      <a16:creationId xmlns:a16="http://schemas.microsoft.com/office/drawing/2014/main" id="{099A41E8-B344-DF40-994F-D411708455D0}"/>
                    </a:ext>
                  </a:extLst>
                </p:cNvPr>
                <p:cNvSpPr/>
                <p:nvPr/>
              </p:nvSpPr>
              <p:spPr>
                <a:xfrm>
                  <a:off x="12701" y="695323"/>
                  <a:ext cx="9552940" cy="816052"/>
                </a:xfrm>
                <a:prstGeom prst="rect">
                  <a:avLst/>
                </a:prstGeom>
                <a:noFill/>
                <a:ln w="28575" cap="flat" cmpd="dbl" algn="ctr">
                  <a:solidFill>
                    <a:srgbClr val="40647F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zh-CN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クライアント層</a:t>
                  </a:r>
                </a:p>
              </p:txBody>
            </p:sp>
            <p:pic>
              <p:nvPicPr>
                <p:cNvPr id="111" name="图片 3" descr="resource">
                  <a:extLst>
                    <a:ext uri="{FF2B5EF4-FFF2-40B4-BE49-F238E27FC236}">
                      <a16:creationId xmlns:a16="http://schemas.microsoft.com/office/drawing/2014/main" id="{D3558296-F693-144B-943A-504B825F3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2175" y="876299"/>
                  <a:ext cx="942975" cy="533401"/>
                </a:xfrm>
                <a:prstGeom prst="rect">
                  <a:avLst/>
                </a:prstGeom>
              </p:spPr>
            </p:pic>
            <p:pic>
              <p:nvPicPr>
                <p:cNvPr id="112" name="图片 6" descr="resource">
                  <a:extLst>
                    <a:ext uri="{FF2B5EF4-FFF2-40B4-BE49-F238E27FC236}">
                      <a16:creationId xmlns:a16="http://schemas.microsoft.com/office/drawing/2014/main" id="{7E3E7137-4B00-024E-978D-5F7FBFDFED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3750" y="796924"/>
                  <a:ext cx="401321" cy="669925"/>
                </a:xfrm>
                <a:prstGeom prst="rect">
                  <a:avLst/>
                </a:prstGeom>
              </p:spPr>
            </p:pic>
            <p:sp>
              <p:nvSpPr>
                <p:cNvPr id="113" name="矩形 8">
                  <a:extLst>
                    <a:ext uri="{FF2B5EF4-FFF2-40B4-BE49-F238E27FC236}">
                      <a16:creationId xmlns:a16="http://schemas.microsoft.com/office/drawing/2014/main" id="{DE8E3F8C-5C95-134C-BBD8-1E248770947E}"/>
                    </a:ext>
                  </a:extLst>
                </p:cNvPr>
                <p:cNvSpPr/>
                <p:nvPr/>
              </p:nvSpPr>
              <p:spPr>
                <a:xfrm>
                  <a:off x="12701" y="1622425"/>
                  <a:ext cx="9552940" cy="729087"/>
                </a:xfrm>
                <a:prstGeom prst="rect">
                  <a:avLst/>
                </a:prstGeom>
                <a:noFill/>
                <a:ln w="28575" cap="flat" cmpd="dbl" algn="ctr">
                  <a:solidFill>
                    <a:srgbClr val="40647F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zh-CN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アプリ層</a:t>
                  </a:r>
                </a:p>
              </p:txBody>
            </p:sp>
            <p:sp>
              <p:nvSpPr>
                <p:cNvPr id="118" name="圆角矩形 9">
                  <a:extLst>
                    <a:ext uri="{FF2B5EF4-FFF2-40B4-BE49-F238E27FC236}">
                      <a16:creationId xmlns:a16="http://schemas.microsoft.com/office/drawing/2014/main" id="{667FC0CC-B7A5-AC40-ACE7-8D595A2A6409}"/>
                    </a:ext>
                  </a:extLst>
                </p:cNvPr>
                <p:cNvSpPr/>
                <p:nvPr/>
              </p:nvSpPr>
              <p:spPr>
                <a:xfrm>
                  <a:off x="1838323" y="1783225"/>
                  <a:ext cx="2282824" cy="457199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       </a:t>
                  </a:r>
                  <a:r>
                    <a:rPr kumimoji="1" lang="ja-JP" alt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　ルール</a:t>
                  </a:r>
                  <a:r>
                    <a:rPr kumimoji="1" lang="ja-JP" altLang="zh-CN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ビルドエディタ</a:t>
                  </a:r>
                  <a:endParaRPr kumimoji="1" lang="zh-CN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20" name="圆角矩形 11">
                  <a:extLst>
                    <a:ext uri="{FF2B5EF4-FFF2-40B4-BE49-F238E27FC236}">
                      <a16:creationId xmlns:a16="http://schemas.microsoft.com/office/drawing/2014/main" id="{ABABA25D-FB59-AA45-9422-F69811538EB7}"/>
                    </a:ext>
                  </a:extLst>
                </p:cNvPr>
                <p:cNvSpPr/>
                <p:nvPr/>
              </p:nvSpPr>
              <p:spPr>
                <a:xfrm>
                  <a:off x="5822951" y="1762605"/>
                  <a:ext cx="2149476" cy="457199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    </a:t>
                  </a:r>
                  <a:r>
                    <a:rPr kumimoji="1" lang="ja-JP" altLang="zh-CN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業務アプリ</a:t>
                  </a:r>
                  <a:endParaRPr kumimoji="1" lang="zh-CN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22" name="圆角矩形 19">
                  <a:extLst>
                    <a:ext uri="{FF2B5EF4-FFF2-40B4-BE49-F238E27FC236}">
                      <a16:creationId xmlns:a16="http://schemas.microsoft.com/office/drawing/2014/main" id="{3F35C1BC-6DB2-B347-8765-1C1193491ECE}"/>
                    </a:ext>
                  </a:extLst>
                </p:cNvPr>
                <p:cNvSpPr/>
                <p:nvPr/>
              </p:nvSpPr>
              <p:spPr>
                <a:xfrm>
                  <a:off x="1541852" y="4035425"/>
                  <a:ext cx="1836351" cy="502587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ルールビルドサービス</a:t>
                  </a:r>
                  <a:endParaRPr kumimoji="1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23" name="圆角矩形 20">
                  <a:extLst>
                    <a:ext uri="{FF2B5EF4-FFF2-40B4-BE49-F238E27FC236}">
                      <a16:creationId xmlns:a16="http://schemas.microsoft.com/office/drawing/2014/main" id="{7C3962DC-A6E9-F34C-9E7A-B7A93EA4E743}"/>
                    </a:ext>
                  </a:extLst>
                </p:cNvPr>
                <p:cNvSpPr/>
                <p:nvPr/>
              </p:nvSpPr>
              <p:spPr>
                <a:xfrm>
                  <a:off x="3524250" y="4035424"/>
                  <a:ext cx="1655445" cy="428625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ルールサービス</a:t>
                  </a:r>
                  <a:endParaRPr kumimoji="1" lang="en-US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25" name="圆角矩形 21">
                  <a:extLst>
                    <a:ext uri="{FF2B5EF4-FFF2-40B4-BE49-F238E27FC236}">
                      <a16:creationId xmlns:a16="http://schemas.microsoft.com/office/drawing/2014/main" id="{E7044E30-DE34-F54B-BB16-A0130CE02D7C}"/>
                    </a:ext>
                  </a:extLst>
                </p:cNvPr>
                <p:cNvSpPr/>
                <p:nvPr/>
              </p:nvSpPr>
              <p:spPr>
                <a:xfrm>
                  <a:off x="5563590" y="4134467"/>
                  <a:ext cx="1831341" cy="530352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権限認証サービス</a:t>
                  </a:r>
                  <a:endParaRPr kumimoji="1" lang="en-US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26" name="圆角矩形 23">
                  <a:extLst>
                    <a:ext uri="{FF2B5EF4-FFF2-40B4-BE49-F238E27FC236}">
                      <a16:creationId xmlns:a16="http://schemas.microsoft.com/office/drawing/2014/main" id="{2FF258B7-BB38-234D-A678-A28F837E6DC8}"/>
                    </a:ext>
                  </a:extLst>
                </p:cNvPr>
                <p:cNvSpPr/>
                <p:nvPr/>
              </p:nvSpPr>
              <p:spPr>
                <a:xfrm>
                  <a:off x="1706245" y="5638799"/>
                  <a:ext cx="3305175" cy="457200"/>
                </a:xfrm>
                <a:prstGeom prst="roundRect">
                  <a:avLst/>
                </a:prstGeom>
                <a:blipFill>
                  <a:blip r:embed="rId7"/>
                  <a:tile tx="0" ty="0" sx="100000" sy="100000" flip="none" algn="tl"/>
                </a:blip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F7F7F">
                          <a:lumMod val="50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　ルールエンジン</a:t>
                  </a:r>
                  <a:endParaRPr kumimoji="1" lang="en-US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>
                        <a:lumMod val="50000"/>
                      </a:srgbClr>
                    </a:solidFill>
                    <a:effectLst>
                      <a:outerShdw blurRad="38100" dist="38100" dir="2700000" algn="tl">
                        <a:srgbClr val="FFFFFF">
                          <a:alpha val="43000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34" name="圆角矩形 24">
                  <a:extLst>
                    <a:ext uri="{FF2B5EF4-FFF2-40B4-BE49-F238E27FC236}">
                      <a16:creationId xmlns:a16="http://schemas.microsoft.com/office/drawing/2014/main" id="{3B26514C-56A0-3646-8809-0B081DE4464A}"/>
                    </a:ext>
                  </a:extLst>
                </p:cNvPr>
                <p:cNvSpPr/>
                <p:nvPr/>
              </p:nvSpPr>
              <p:spPr>
                <a:xfrm>
                  <a:off x="1706245" y="6175374"/>
                  <a:ext cx="3285490" cy="457200"/>
                </a:xfrm>
                <a:prstGeom prst="roundRect">
                  <a:avLst/>
                </a:prstGeom>
                <a:blipFill>
                  <a:blip r:embed="rId7"/>
                  <a:tile tx="0" ty="0" sx="100000" sy="100000" flip="none" algn="tl"/>
                </a:blip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F7F7F">
                          <a:lumMod val="50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　　　</a:t>
                  </a:r>
                  <a:r>
                    <a:rPr kumimoji="1" lang="en-US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F7F7F">
                          <a:lumMod val="50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JAVA_CUP</a:t>
                  </a: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F7F7F">
                          <a:lumMod val="50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エンジン</a:t>
                  </a:r>
                  <a:endParaRPr kumimoji="1" lang="en-US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>
                        <a:lumMod val="50000"/>
                      </a:srgbClr>
                    </a:solidFill>
                    <a:effectLst>
                      <a:outerShdw blurRad="38100" dist="38100" dir="2700000" algn="tl">
                        <a:srgbClr val="FFFFFF">
                          <a:alpha val="43000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35" name="矩形 25">
                  <a:extLst>
                    <a:ext uri="{FF2B5EF4-FFF2-40B4-BE49-F238E27FC236}">
                      <a16:creationId xmlns:a16="http://schemas.microsoft.com/office/drawing/2014/main" id="{A8DEB759-1B3D-8743-B46C-0933AD24885E}"/>
                    </a:ext>
                  </a:extLst>
                </p:cNvPr>
                <p:cNvSpPr/>
                <p:nvPr/>
              </p:nvSpPr>
              <p:spPr>
                <a:xfrm>
                  <a:off x="12700" y="7034529"/>
                  <a:ext cx="9551035" cy="1090295"/>
                </a:xfrm>
                <a:prstGeom prst="rect">
                  <a:avLst/>
                </a:prstGeom>
                <a:noFill/>
                <a:ln w="28575" cap="flat" cmpd="dbl" algn="ctr">
                  <a:solidFill>
                    <a:srgbClr val="40647F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zh-CN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データベース</a:t>
                  </a:r>
                </a:p>
              </p:txBody>
            </p:sp>
            <p:pic>
              <p:nvPicPr>
                <p:cNvPr id="136" name="图片 28" descr="cup_logo">
                  <a:extLst>
                    <a:ext uri="{FF2B5EF4-FFF2-40B4-BE49-F238E27FC236}">
                      <a16:creationId xmlns:a16="http://schemas.microsoft.com/office/drawing/2014/main" id="{36F809AD-E63A-B04A-B8D9-3C62777AB1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0699" y="6270531"/>
                  <a:ext cx="895352" cy="298636"/>
                </a:xfrm>
                <a:prstGeom prst="rect">
                  <a:avLst/>
                </a:prstGeom>
              </p:spPr>
            </p:pic>
            <p:pic>
              <p:nvPicPr>
                <p:cNvPr id="137" name="图片 29" descr="mysql-logo">
                  <a:extLst>
                    <a:ext uri="{FF2B5EF4-FFF2-40B4-BE49-F238E27FC236}">
                      <a16:creationId xmlns:a16="http://schemas.microsoft.com/office/drawing/2014/main" id="{5AE3DC69-EB07-3F4F-9C81-237F4302F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1375" y="7272654"/>
                  <a:ext cx="944245" cy="642620"/>
                </a:xfrm>
                <a:prstGeom prst="rect">
                  <a:avLst/>
                </a:prstGeom>
              </p:spPr>
            </p:pic>
            <p:sp>
              <p:nvSpPr>
                <p:cNvPr id="138" name="矩形 12">
                  <a:extLst>
                    <a:ext uri="{FF2B5EF4-FFF2-40B4-BE49-F238E27FC236}">
                      <a16:creationId xmlns:a16="http://schemas.microsoft.com/office/drawing/2014/main" id="{65ED7522-48C2-FE47-AD92-4B868EB6055E}"/>
                    </a:ext>
                  </a:extLst>
                </p:cNvPr>
                <p:cNvSpPr/>
                <p:nvPr/>
              </p:nvSpPr>
              <p:spPr>
                <a:xfrm>
                  <a:off x="12700" y="2539999"/>
                  <a:ext cx="7762875" cy="848360"/>
                </a:xfrm>
                <a:prstGeom prst="rect">
                  <a:avLst/>
                </a:prstGeom>
                <a:noFill/>
                <a:ln w="28575" cap="flat" cmpd="dbl" algn="ctr">
                  <a:solidFill>
                    <a:srgbClr val="40647F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ja-JP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API</a:t>
                  </a:r>
                  <a:r>
                    <a:rPr kumimoji="1" lang="ja-JP" altLang="zh-CN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ゲートウェイア層</a:t>
                  </a:r>
                </a:p>
              </p:txBody>
            </p:sp>
            <p:sp>
              <p:nvSpPr>
                <p:cNvPr id="139" name="圆角矩形 13">
                  <a:extLst>
                    <a:ext uri="{FF2B5EF4-FFF2-40B4-BE49-F238E27FC236}">
                      <a16:creationId xmlns:a16="http://schemas.microsoft.com/office/drawing/2014/main" id="{84DA91F0-1AA5-3242-9CCD-F2FFAAFD1452}"/>
                    </a:ext>
                  </a:extLst>
                </p:cNvPr>
                <p:cNvSpPr/>
                <p:nvPr/>
              </p:nvSpPr>
              <p:spPr>
                <a:xfrm>
                  <a:off x="1838325" y="2695572"/>
                  <a:ext cx="5813426" cy="508002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7" charset="0"/>
                    <a:buNone/>
                    <a:tabLst/>
                    <a:defRPr/>
                  </a:pPr>
                  <a:r>
                    <a:rPr kumimoji="1" lang="en-US" altLang="ja-JP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  <a:sym typeface="+mn-ea"/>
                    </a:rPr>
                    <a:t>Zuul-Proxy</a:t>
                  </a:r>
                </a:p>
              </p:txBody>
            </p:sp>
            <p:pic>
              <p:nvPicPr>
                <p:cNvPr id="140" name="图片 35" descr="resource">
                  <a:extLst>
                    <a:ext uri="{FF2B5EF4-FFF2-40B4-BE49-F238E27FC236}">
                      <a16:creationId xmlns:a16="http://schemas.microsoft.com/office/drawing/2014/main" id="{01B1C1BF-E09B-EE41-AE6D-060A30E21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325" y="1782473"/>
                  <a:ext cx="457200" cy="457199"/>
                </a:xfrm>
                <a:prstGeom prst="rect">
                  <a:avLst/>
                </a:prstGeom>
              </p:spPr>
            </p:pic>
            <p:pic>
              <p:nvPicPr>
                <p:cNvPr id="141" name="图片 36" descr="resource">
                  <a:extLst>
                    <a:ext uri="{FF2B5EF4-FFF2-40B4-BE49-F238E27FC236}">
                      <a16:creationId xmlns:a16="http://schemas.microsoft.com/office/drawing/2014/main" id="{7F2C708F-52A9-C84A-A43E-F9082C6FD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175" y="1782473"/>
                  <a:ext cx="410210" cy="410209"/>
                </a:xfrm>
                <a:prstGeom prst="rect">
                  <a:avLst/>
                </a:prstGeom>
              </p:spPr>
            </p:pic>
            <p:sp>
              <p:nvSpPr>
                <p:cNvPr id="142" name="圆角矩形 37">
                  <a:extLst>
                    <a:ext uri="{FF2B5EF4-FFF2-40B4-BE49-F238E27FC236}">
                      <a16:creationId xmlns:a16="http://schemas.microsoft.com/office/drawing/2014/main" id="{A7CF4DB5-A1FC-E245-8364-899D745FB747}"/>
                    </a:ext>
                  </a:extLst>
                </p:cNvPr>
                <p:cNvSpPr/>
                <p:nvPr/>
              </p:nvSpPr>
              <p:spPr>
                <a:xfrm>
                  <a:off x="5563787" y="4797319"/>
                  <a:ext cx="1831341" cy="528426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ユーザ管理サービス</a:t>
                  </a:r>
                  <a:endParaRPr kumimoji="1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43" name="圆角矩形 38">
                  <a:extLst>
                    <a:ext uri="{FF2B5EF4-FFF2-40B4-BE49-F238E27FC236}">
                      <a16:creationId xmlns:a16="http://schemas.microsoft.com/office/drawing/2014/main" id="{0AD2B557-72C4-6D4F-8856-1BB403205444}"/>
                    </a:ext>
                  </a:extLst>
                </p:cNvPr>
                <p:cNvSpPr/>
                <p:nvPr/>
              </p:nvSpPr>
              <p:spPr>
                <a:xfrm>
                  <a:off x="1541851" y="4602734"/>
                  <a:ext cx="1859915" cy="504099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40647F"/>
                  </a:solidFill>
                  <a:prstDash val="solid"/>
                </a:ln>
                <a:effectLst/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ルールデバッグサービス</a:t>
                  </a:r>
                  <a:endParaRPr kumimoji="1" lang="en-US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grpSp>
              <p:nvGrpSpPr>
                <p:cNvPr id="144" name="组合 53">
                  <a:extLst>
                    <a:ext uri="{FF2B5EF4-FFF2-40B4-BE49-F238E27FC236}">
                      <a16:creationId xmlns:a16="http://schemas.microsoft.com/office/drawing/2014/main" id="{52F0F4E8-5B65-CD4B-A689-73C8D285DF1D}"/>
                    </a:ext>
                  </a:extLst>
                </p:cNvPr>
                <p:cNvGrpSpPr/>
                <p:nvPr/>
              </p:nvGrpSpPr>
              <p:grpSpPr>
                <a:xfrm>
                  <a:off x="7895590" y="2539999"/>
                  <a:ext cx="1674654" cy="4413250"/>
                  <a:chOff x="7895590" y="2539999"/>
                  <a:chExt cx="2613" cy="6950"/>
                </a:xfrm>
              </p:grpSpPr>
              <p:sp>
                <p:nvSpPr>
                  <p:cNvPr id="157" name="矩形 14">
                    <a:extLst>
                      <a:ext uri="{FF2B5EF4-FFF2-40B4-BE49-F238E27FC236}">
                        <a16:creationId xmlns:a16="http://schemas.microsoft.com/office/drawing/2014/main" id="{1B90907C-D06F-F049-A43D-88B05BA87132}"/>
                      </a:ext>
                    </a:extLst>
                  </p:cNvPr>
                  <p:cNvSpPr/>
                  <p:nvPr/>
                </p:nvSpPr>
                <p:spPr>
                  <a:xfrm>
                    <a:off x="7895590" y="2539999"/>
                    <a:ext cx="2613" cy="6950"/>
                  </a:xfrm>
                  <a:prstGeom prst="rect">
                    <a:avLst/>
                  </a:prstGeom>
                  <a:noFill/>
                  <a:ln w="28575" cap="flat" cmpd="dbl" algn="ctr">
                    <a:solidFill>
                      <a:srgbClr val="40647F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wrap="square"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ja-JP" altLang="zh-C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Meiryo UI" panose="020B0604030504040204" pitchFamily="50" charset="-128"/>
                        <a:ea typeface="Meiryo UI" panose="020B0604030504040204" pitchFamily="50" charset="-128"/>
                        <a:cs typeface="+mn-cs"/>
                        <a:sym typeface="+mn-ea"/>
                      </a:rPr>
                      <a:t>サービス管理</a:t>
                    </a:r>
                    <a:endParaRPr kumimoji="1" lang="ja-JP" altLang="zh-CN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endParaRPr>
                  </a:p>
                </p:txBody>
              </p:sp>
              <p:sp>
                <p:nvSpPr>
                  <p:cNvPr id="159" name="圆角矩形 31">
                    <a:extLst>
                      <a:ext uri="{FF2B5EF4-FFF2-40B4-BE49-F238E27FC236}">
                        <a16:creationId xmlns:a16="http://schemas.microsoft.com/office/drawing/2014/main" id="{87D11A79-FBCE-ED43-AC7B-B25A3A306B26}"/>
                      </a:ext>
                    </a:extLst>
                  </p:cNvPr>
                  <p:cNvSpPr/>
                  <p:nvPr/>
                </p:nvSpPr>
                <p:spPr>
                  <a:xfrm>
                    <a:off x="7895841" y="2540770"/>
                    <a:ext cx="2143" cy="788"/>
                  </a:xfrm>
                  <a:prstGeom prst="roundRect">
                    <a:avLst/>
                  </a:prstGeom>
                  <a:solidFill>
                    <a:srgbClr val="6FB64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 anchorCtr="0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ja-JP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  <a:sym typeface="+mn-ea"/>
                      </a:rPr>
                      <a:t>Eureka-server</a:t>
                    </a:r>
                  </a:p>
                </p:txBody>
              </p:sp>
              <p:sp>
                <p:nvSpPr>
                  <p:cNvPr id="163" name="圆角矩形 32">
                    <a:extLst>
                      <a:ext uri="{FF2B5EF4-FFF2-40B4-BE49-F238E27FC236}">
                        <a16:creationId xmlns:a16="http://schemas.microsoft.com/office/drawing/2014/main" id="{FFB1B241-8DE2-A744-BA73-C8ABA7C55817}"/>
                      </a:ext>
                    </a:extLst>
                  </p:cNvPr>
                  <p:cNvSpPr/>
                  <p:nvPr/>
                </p:nvSpPr>
                <p:spPr>
                  <a:xfrm>
                    <a:off x="7895826" y="2541759"/>
                    <a:ext cx="2158" cy="788"/>
                  </a:xfrm>
                  <a:prstGeom prst="roundRect">
                    <a:avLst/>
                  </a:prstGeom>
                  <a:solidFill>
                    <a:srgbClr val="6FB64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 anchorCtr="0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7" charset="0"/>
                      <a:buNone/>
                      <a:tabLst/>
                      <a:defRPr/>
                    </a:pPr>
                    <a:r>
                      <a:rPr kumimoji="1" lang="en-US" altLang="ja-JP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  <a:sym typeface="+mn-ea"/>
                      </a:rPr>
                      <a:t>Config-server</a:t>
                    </a:r>
                  </a:p>
                </p:txBody>
              </p:sp>
              <p:pic>
                <p:nvPicPr>
                  <p:cNvPr id="164" name="图片 39" descr="spring-logo-9146a4d3298760c2e7e49595184e1975">
                    <a:extLst>
                      <a:ext uri="{FF2B5EF4-FFF2-40B4-BE49-F238E27FC236}">
                        <a16:creationId xmlns:a16="http://schemas.microsoft.com/office/drawing/2014/main" id="{8D8DCF15-0D7D-F641-8165-FF09C52D62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95756" y="2545899"/>
                    <a:ext cx="2266" cy="581"/>
                  </a:xfrm>
                  <a:prstGeom prst="rect">
                    <a:avLst/>
                  </a:prstGeom>
                </p:spPr>
              </p:pic>
              <p:sp>
                <p:nvSpPr>
                  <p:cNvPr id="165" name="圆角矩形 40">
                    <a:extLst>
                      <a:ext uri="{FF2B5EF4-FFF2-40B4-BE49-F238E27FC236}">
                        <a16:creationId xmlns:a16="http://schemas.microsoft.com/office/drawing/2014/main" id="{3C6B4D7F-A0CC-C549-8144-3D2C9C26E9DB}"/>
                      </a:ext>
                    </a:extLst>
                  </p:cNvPr>
                  <p:cNvSpPr/>
                  <p:nvPr/>
                </p:nvSpPr>
                <p:spPr>
                  <a:xfrm>
                    <a:off x="7895826" y="2542752"/>
                    <a:ext cx="2158" cy="779"/>
                  </a:xfrm>
                  <a:prstGeom prst="roundRect">
                    <a:avLst/>
                  </a:prstGeom>
                  <a:solidFill>
                    <a:srgbClr val="6FB64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 anchorCtr="0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7" charset="0"/>
                      <a:buNone/>
                      <a:tabLst/>
                      <a:defRPr/>
                    </a:pPr>
                    <a:r>
                      <a:rPr kumimoji="1" lang="en-US" altLang="ja-JP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  <a:sym typeface="+mn-ea"/>
                      </a:rPr>
                      <a:t>Ribbon</a:t>
                    </a:r>
                  </a:p>
                </p:txBody>
              </p:sp>
              <p:sp>
                <p:nvSpPr>
                  <p:cNvPr id="166" name="圆角矩形 41">
                    <a:extLst>
                      <a:ext uri="{FF2B5EF4-FFF2-40B4-BE49-F238E27FC236}">
                        <a16:creationId xmlns:a16="http://schemas.microsoft.com/office/drawing/2014/main" id="{D9B3CF7F-DC65-9844-8ED3-CB96FA2D24F1}"/>
                      </a:ext>
                    </a:extLst>
                  </p:cNvPr>
                  <p:cNvSpPr/>
                  <p:nvPr/>
                </p:nvSpPr>
                <p:spPr>
                  <a:xfrm>
                    <a:off x="7895826" y="2543688"/>
                    <a:ext cx="2158" cy="733"/>
                  </a:xfrm>
                  <a:prstGeom prst="roundRect">
                    <a:avLst/>
                  </a:prstGeom>
                  <a:solidFill>
                    <a:srgbClr val="6FB64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 anchorCtr="0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7" charset="0"/>
                      <a:buNone/>
                      <a:tabLst/>
                      <a:defRPr/>
                    </a:pPr>
                    <a:r>
                      <a:rPr kumimoji="1" lang="en-US" altLang="ja-JP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  <a:sym typeface="+mn-ea"/>
                      </a:rPr>
                      <a:t>Hystrix</a:t>
                    </a:r>
                  </a:p>
                </p:txBody>
              </p:sp>
              <p:sp>
                <p:nvSpPr>
                  <p:cNvPr id="167" name="圆角矩形 42">
                    <a:extLst>
                      <a:ext uri="{FF2B5EF4-FFF2-40B4-BE49-F238E27FC236}">
                        <a16:creationId xmlns:a16="http://schemas.microsoft.com/office/drawing/2014/main" id="{91525973-6609-6648-83BD-9D52CC85F7A9}"/>
                      </a:ext>
                    </a:extLst>
                  </p:cNvPr>
                  <p:cNvSpPr/>
                  <p:nvPr/>
                </p:nvSpPr>
                <p:spPr>
                  <a:xfrm>
                    <a:off x="7895826" y="2544585"/>
                    <a:ext cx="2158" cy="842"/>
                  </a:xfrm>
                  <a:prstGeom prst="roundRect">
                    <a:avLst/>
                  </a:prstGeom>
                  <a:solidFill>
                    <a:srgbClr val="6FB64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rtlCol="0" anchor="ctr" anchorCtr="0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7" charset="0"/>
                      <a:buNone/>
                      <a:tabLst/>
                      <a:defRPr/>
                    </a:pPr>
                    <a:r>
                      <a:rPr kumimoji="1" lang="en-US" altLang="ja-JP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  <a:sym typeface="+mn-ea"/>
                      </a:rPr>
                      <a:t>Feign-Client</a:t>
                    </a:r>
                  </a:p>
                </p:txBody>
              </p:sp>
            </p:grpSp>
            <p:sp>
              <p:nvSpPr>
                <p:cNvPr id="145" name="矩形 46">
                  <a:extLst>
                    <a:ext uri="{FF2B5EF4-FFF2-40B4-BE49-F238E27FC236}">
                      <a16:creationId xmlns:a16="http://schemas.microsoft.com/office/drawing/2014/main" id="{A30CC5F2-4CE3-1142-A08B-B57EAD912D88}"/>
                    </a:ext>
                  </a:extLst>
                </p:cNvPr>
                <p:cNvSpPr/>
                <p:nvPr/>
              </p:nvSpPr>
              <p:spPr>
                <a:xfrm>
                  <a:off x="1317626" y="3597897"/>
                  <a:ext cx="4000500" cy="3202121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40647F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wrap="square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zh-CN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ルールサービス</a:t>
                  </a:r>
                  <a:r>
                    <a:rPr kumimoji="1" lang="ja-JP" alt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群</a:t>
                  </a:r>
                  <a:endParaRPr kumimoji="1" lang="ja-JP" altLang="zh-C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46" name="矩形 48">
                  <a:extLst>
                    <a:ext uri="{FF2B5EF4-FFF2-40B4-BE49-F238E27FC236}">
                      <a16:creationId xmlns:a16="http://schemas.microsoft.com/office/drawing/2014/main" id="{4D83D070-7206-0A40-A44B-3F792A209DE5}"/>
                    </a:ext>
                  </a:extLst>
                </p:cNvPr>
                <p:cNvSpPr/>
                <p:nvPr/>
              </p:nvSpPr>
              <p:spPr>
                <a:xfrm>
                  <a:off x="5407025" y="3691889"/>
                  <a:ext cx="2066290" cy="315404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40647F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zh-CN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セキュリティサービス</a:t>
                  </a:r>
                </a:p>
              </p:txBody>
            </p:sp>
            <p:pic>
              <p:nvPicPr>
                <p:cNvPr id="147" name="图片 49" descr="resource">
                  <a:extLst>
                    <a:ext uri="{FF2B5EF4-FFF2-40B4-BE49-F238E27FC236}">
                      <a16:creationId xmlns:a16="http://schemas.microsoft.com/office/drawing/2014/main" id="{663DE5B6-99F2-7C4D-929A-9C33DA58D6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7275" y="860424"/>
                  <a:ext cx="944245" cy="533401"/>
                </a:xfrm>
                <a:prstGeom prst="rect">
                  <a:avLst/>
                </a:prstGeom>
              </p:spPr>
            </p:pic>
            <p:cxnSp>
              <p:nvCxnSpPr>
                <p:cNvPr id="148" name="直接连接符 50">
                  <a:extLst>
                    <a:ext uri="{FF2B5EF4-FFF2-40B4-BE49-F238E27FC236}">
                      <a16:creationId xmlns:a16="http://schemas.microsoft.com/office/drawing/2014/main" id="{0C3194FD-B20D-7247-B07C-DC47467ABE6D}"/>
                    </a:ext>
                  </a:extLst>
                </p:cNvPr>
                <p:cNvCxnSpPr/>
                <p:nvPr/>
              </p:nvCxnSpPr>
              <p:spPr>
                <a:xfrm>
                  <a:off x="1495425" y="5242030"/>
                  <a:ext cx="3638550" cy="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0000"/>
                  </a:solidFill>
                  <a:prstDash val="sysDot"/>
                </a:ln>
                <a:effectLst/>
              </p:spPr>
            </p:cxnSp>
            <p:sp>
              <p:nvSpPr>
                <p:cNvPr id="149" name="文本框 51">
                  <a:extLst>
                    <a:ext uri="{FF2B5EF4-FFF2-40B4-BE49-F238E27FC236}">
                      <a16:creationId xmlns:a16="http://schemas.microsoft.com/office/drawing/2014/main" id="{8A18486B-4665-1C4B-A25E-A351EE1F20EC}"/>
                    </a:ext>
                  </a:extLst>
                </p:cNvPr>
                <p:cNvSpPr txBox="1"/>
                <p:nvPr/>
              </p:nvSpPr>
              <p:spPr>
                <a:xfrm>
                  <a:off x="1485899" y="5246456"/>
                  <a:ext cx="2009140" cy="390525"/>
                </a:xfrm>
                <a:prstGeom prst="rect">
                  <a:avLst/>
                </a:prstGeom>
                <a:noFill/>
                <a:ln w="9525" cmpd="sng">
                  <a:noFill/>
                </a:ln>
                <a:effectLst/>
              </p:spPr>
              <p:txBody>
                <a:bodyPr wrap="non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zh-CN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  <a:sym typeface="+mn-ea"/>
                    </a:rPr>
                    <a:t>ミドルコンポネット</a:t>
                  </a:r>
                  <a:endParaRPr kumimoji="1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pic>
              <p:nvPicPr>
                <p:cNvPr id="150" name="图片 52" descr="oauth-2-sm">
                  <a:extLst>
                    <a:ext uri="{FF2B5EF4-FFF2-40B4-BE49-F238E27FC236}">
                      <a16:creationId xmlns:a16="http://schemas.microsoft.com/office/drawing/2014/main" id="{941D6B0E-325D-F146-B05A-51B23AFA4D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15025" y="5430519"/>
                  <a:ext cx="1093470" cy="1084580"/>
                </a:xfrm>
                <a:prstGeom prst="rect">
                  <a:avLst/>
                </a:prstGeom>
              </p:spPr>
            </p:pic>
            <p:sp>
              <p:nvSpPr>
                <p:cNvPr id="151" name="矩形 54">
                  <a:extLst>
                    <a:ext uri="{FF2B5EF4-FFF2-40B4-BE49-F238E27FC236}">
                      <a16:creationId xmlns:a16="http://schemas.microsoft.com/office/drawing/2014/main" id="{94E21A2B-E6F6-EE45-8F02-C8FFD63CD915}"/>
                    </a:ext>
                  </a:extLst>
                </p:cNvPr>
                <p:cNvSpPr/>
                <p:nvPr/>
              </p:nvSpPr>
              <p:spPr>
                <a:xfrm>
                  <a:off x="12700" y="3462654"/>
                  <a:ext cx="7762875" cy="3488055"/>
                </a:xfrm>
                <a:prstGeom prst="rect">
                  <a:avLst/>
                </a:prstGeom>
                <a:noFill/>
                <a:ln w="28575" cap="flat" cmpd="dbl" algn="ctr">
                  <a:solidFill>
                    <a:srgbClr val="40647F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zh-CN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サービス層</a:t>
                  </a:r>
                </a:p>
              </p:txBody>
            </p:sp>
            <p:sp>
              <p:nvSpPr>
                <p:cNvPr id="152" name="上下箭头 56">
                  <a:extLst>
                    <a:ext uri="{FF2B5EF4-FFF2-40B4-BE49-F238E27FC236}">
                      <a16:creationId xmlns:a16="http://schemas.microsoft.com/office/drawing/2014/main" id="{5BE4AD52-062F-E048-A050-32922391D8EE}"/>
                    </a:ext>
                  </a:extLst>
                </p:cNvPr>
                <p:cNvSpPr/>
                <p:nvPr/>
              </p:nvSpPr>
              <p:spPr>
                <a:xfrm>
                  <a:off x="2505074" y="2254876"/>
                  <a:ext cx="180977" cy="409575"/>
                </a:xfrm>
                <a:prstGeom prst="upDownArrow">
                  <a:avLst/>
                </a:prstGeom>
                <a:solidFill>
                  <a:srgbClr val="B5D1E2">
                    <a:lumMod val="50000"/>
                  </a:srgbClr>
                </a:solidFill>
                <a:ln w="9525" cap="flat" cmpd="sng" algn="ctr">
                  <a:solidFill>
                    <a:srgbClr val="5E798D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53" name="上下箭头 57">
                  <a:extLst>
                    <a:ext uri="{FF2B5EF4-FFF2-40B4-BE49-F238E27FC236}">
                      <a16:creationId xmlns:a16="http://schemas.microsoft.com/office/drawing/2014/main" id="{3BF046AC-CB01-6A45-B4D9-2A7C70E91C8D}"/>
                    </a:ext>
                  </a:extLst>
                </p:cNvPr>
                <p:cNvSpPr/>
                <p:nvPr/>
              </p:nvSpPr>
              <p:spPr>
                <a:xfrm>
                  <a:off x="6718300" y="2266949"/>
                  <a:ext cx="172144" cy="417829"/>
                </a:xfrm>
                <a:prstGeom prst="upDownArrow">
                  <a:avLst/>
                </a:prstGeom>
                <a:solidFill>
                  <a:srgbClr val="B5D1E2">
                    <a:lumMod val="50000"/>
                  </a:srgbClr>
                </a:solidFill>
                <a:ln w="9525" cap="flat" cmpd="sng" algn="ctr">
                  <a:solidFill>
                    <a:srgbClr val="5E798D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sp>
              <p:nvSpPr>
                <p:cNvPr id="154" name="上下箭头 65">
                  <a:extLst>
                    <a:ext uri="{FF2B5EF4-FFF2-40B4-BE49-F238E27FC236}">
                      <a16:creationId xmlns:a16="http://schemas.microsoft.com/office/drawing/2014/main" id="{B9EE4949-04B9-BF49-9F75-CFD8D8189E6F}"/>
                    </a:ext>
                  </a:extLst>
                </p:cNvPr>
                <p:cNvSpPr/>
                <p:nvPr/>
              </p:nvSpPr>
              <p:spPr>
                <a:xfrm rot="5400000">
                  <a:off x="7715250" y="4744053"/>
                  <a:ext cx="209549" cy="396875"/>
                </a:xfrm>
                <a:prstGeom prst="upDownArrow">
                  <a:avLst/>
                </a:prstGeom>
                <a:solidFill>
                  <a:srgbClr val="B5D1E2">
                    <a:lumMod val="50000"/>
                  </a:srgbClr>
                </a:solidFill>
                <a:ln w="9525" cap="flat" cmpd="sng" algn="ctr">
                  <a:solidFill>
                    <a:srgbClr val="5E798D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endParaRPr>
                </a:p>
              </p:txBody>
            </p:sp>
            <p:pic>
              <p:nvPicPr>
                <p:cNvPr id="155" name="图片 66" descr="spring-logo-9146a4d3298760c2e7e49595184e1975">
                  <a:extLst>
                    <a:ext uri="{FF2B5EF4-FFF2-40B4-BE49-F238E27FC236}">
                      <a16:creationId xmlns:a16="http://schemas.microsoft.com/office/drawing/2014/main" id="{D96B1CAE-5042-464A-898C-6FBEC6997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1615" y="2790824"/>
                  <a:ext cx="1438275" cy="368935"/>
                </a:xfrm>
                <a:prstGeom prst="rect">
                  <a:avLst/>
                </a:prstGeom>
              </p:spPr>
            </p:pic>
            <p:sp>
              <p:nvSpPr>
                <p:cNvPr id="156" name="矩形 2">
                  <a:extLst>
                    <a:ext uri="{FF2B5EF4-FFF2-40B4-BE49-F238E27FC236}">
                      <a16:creationId xmlns:a16="http://schemas.microsoft.com/office/drawing/2014/main" id="{A4B9DF41-791D-174F-9971-C8D0FC2FF57F}"/>
                    </a:ext>
                  </a:extLst>
                </p:cNvPr>
                <p:cNvSpPr/>
                <p:nvPr/>
              </p:nvSpPr>
              <p:spPr>
                <a:xfrm>
                  <a:off x="3175" y="-12624"/>
                  <a:ext cx="9562465" cy="628650"/>
                </a:xfrm>
                <a:prstGeom prst="rect">
                  <a:avLst/>
                </a:prstGeom>
                <a:solidFill>
                  <a:srgbClr val="005BAC">
                    <a:lumMod val="60000"/>
                    <a:lumOff val="40000"/>
                  </a:srgbClr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wrap="square" rtlCol="0" anchor="ctr" anchorCtr="0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BRDS</a:t>
                  </a:r>
                  <a:r>
                    <a:rPr kumimoji="1" lang="ja-JP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  <a:cs typeface="+mn-cs"/>
                    </a:rPr>
                    <a:t>システム構成</a:t>
                  </a:r>
                </a:p>
              </p:txBody>
            </p:sp>
          </p:grpSp>
          <p:pic>
            <p:nvPicPr>
              <p:cNvPr id="108" name="図 1" descr="画面の領域">
                <a:extLst>
                  <a:ext uri="{FF2B5EF4-FFF2-40B4-BE49-F238E27FC236}">
                    <a16:creationId xmlns:a16="http://schemas.microsoft.com/office/drawing/2014/main" id="{93A4C336-37A1-D040-A74F-E0BA83755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622" y="6097029"/>
                <a:ext cx="1505160" cy="476316"/>
              </a:xfrm>
              <a:prstGeom prst="rect">
                <a:avLst/>
              </a:prstGeom>
            </p:spPr>
          </p:pic>
          <p:pic>
            <p:nvPicPr>
              <p:cNvPr id="109" name="図 2" descr="画面の領域">
                <a:extLst>
                  <a:ext uri="{FF2B5EF4-FFF2-40B4-BE49-F238E27FC236}">
                    <a16:creationId xmlns:a16="http://schemas.microsoft.com/office/drawing/2014/main" id="{5B8215AD-7ADE-2E4B-90BD-0835B545E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0199" y="6025471"/>
                <a:ext cx="741022" cy="599554"/>
              </a:xfrm>
              <a:prstGeom prst="rect">
                <a:avLst/>
              </a:prstGeom>
            </p:spPr>
          </p:pic>
        </p:grpSp>
        <p:sp>
          <p:nvSpPr>
            <p:cNvPr id="104" name="上下箭头 56">
              <a:extLst>
                <a:ext uri="{FF2B5EF4-FFF2-40B4-BE49-F238E27FC236}">
                  <a16:creationId xmlns:a16="http://schemas.microsoft.com/office/drawing/2014/main" id="{AD3031F6-6DAF-574D-8D2E-3FA6605D369B}"/>
                </a:ext>
              </a:extLst>
            </p:cNvPr>
            <p:cNvSpPr/>
            <p:nvPr/>
          </p:nvSpPr>
          <p:spPr>
            <a:xfrm>
              <a:off x="5611911" y="3020005"/>
              <a:ext cx="126437" cy="250322"/>
            </a:xfrm>
            <a:prstGeom prst="upDownArrow">
              <a:avLst/>
            </a:prstGeom>
            <a:solidFill>
              <a:srgbClr val="B5D1E2">
                <a:lumMod val="50000"/>
              </a:srgbClr>
            </a:solidFill>
            <a:ln w="9525" cap="flat" cmpd="sng" algn="ctr">
              <a:solidFill>
                <a:srgbClr val="5E798D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5" name="上下箭头 56">
              <a:extLst>
                <a:ext uri="{FF2B5EF4-FFF2-40B4-BE49-F238E27FC236}">
                  <a16:creationId xmlns:a16="http://schemas.microsoft.com/office/drawing/2014/main" id="{9602F945-BB16-C74E-9F08-63725C0F5B56}"/>
                </a:ext>
              </a:extLst>
            </p:cNvPr>
            <p:cNvSpPr/>
            <p:nvPr/>
          </p:nvSpPr>
          <p:spPr>
            <a:xfrm>
              <a:off x="5807429" y="5211659"/>
              <a:ext cx="126437" cy="250322"/>
            </a:xfrm>
            <a:prstGeom prst="upDownArrow">
              <a:avLst/>
            </a:prstGeom>
            <a:solidFill>
              <a:srgbClr val="B5D1E2">
                <a:lumMod val="50000"/>
              </a:srgbClr>
            </a:solidFill>
            <a:ln w="9525" cap="flat" cmpd="sng" algn="ctr">
              <a:solidFill>
                <a:srgbClr val="5E798D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6" name="正方形/長方形 4">
              <a:extLst>
                <a:ext uri="{FF2B5EF4-FFF2-40B4-BE49-F238E27FC236}">
                  <a16:creationId xmlns:a16="http://schemas.microsoft.com/office/drawing/2014/main" id="{2D9E8FF4-51F2-2A4D-8244-62541E2E6CFE}"/>
                </a:ext>
              </a:extLst>
            </p:cNvPr>
            <p:cNvSpPr/>
            <p:nvPr/>
          </p:nvSpPr>
          <p:spPr bwMode="auto">
            <a:xfrm>
              <a:off x="2432721" y="2549809"/>
              <a:ext cx="6840760" cy="3575030"/>
            </a:xfrm>
            <a:prstGeom prst="rect">
              <a:avLst/>
            </a:prstGeom>
            <a:noFill/>
            <a:ln w="25400" cap="flat" cmpd="sng" algn="ctr">
              <a:solidFill>
                <a:srgbClr val="E57E17">
                  <a:lumMod val="7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</p:grpSp>
      <p:sp>
        <p:nvSpPr>
          <p:cNvPr id="169" name="角丸四角形 8">
            <a:extLst>
              <a:ext uri="{FF2B5EF4-FFF2-40B4-BE49-F238E27FC236}">
                <a16:creationId xmlns:a16="http://schemas.microsoft.com/office/drawing/2014/main" id="{CC97DF9F-7618-2C4A-99C8-76D870F2B826}"/>
              </a:ext>
            </a:extLst>
          </p:cNvPr>
          <p:cNvSpPr/>
          <p:nvPr/>
        </p:nvSpPr>
        <p:spPr bwMode="auto">
          <a:xfrm>
            <a:off x="186138" y="911196"/>
            <a:ext cx="2253321" cy="2287908"/>
          </a:xfrm>
          <a:prstGeom prst="roundRect">
            <a:avLst>
              <a:gd name="adj" fmla="val 1880"/>
            </a:avLst>
          </a:prstGeom>
          <a:solidFill>
            <a:srgbClr val="FFFFFF"/>
          </a:solidFill>
          <a:ln w="25400" cap="flat" cmpd="sng" algn="ctr">
            <a:solidFill>
              <a:srgbClr val="40647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5BAC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■マイクロサービスのメリット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5BAC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①技術異質性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②回復性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③スケーリング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④デプロイの容易性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⑤組織面との一致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⑥合成可能性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⑦交換可能にする最適化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7F7F7F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005BAC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1" i="0" u="none" strike="noStrike" kern="0" cap="none" spc="0" normalizeH="0" baseline="0" noProof="0" dirty="0">
              <a:ln>
                <a:noFill/>
              </a:ln>
              <a:solidFill>
                <a:srgbClr val="005BAC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1" i="0" u="none" strike="noStrike" kern="0" cap="none" spc="0" normalizeH="0" baseline="0" noProof="0" dirty="0">
              <a:ln>
                <a:noFill/>
              </a:ln>
              <a:solidFill>
                <a:srgbClr val="005BAC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1" i="0" u="none" strike="noStrike" kern="0" cap="none" spc="0" normalizeH="0" baseline="0" noProof="0" dirty="0">
              <a:ln>
                <a:noFill/>
              </a:ln>
              <a:solidFill>
                <a:srgbClr val="005BAC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1" i="0" u="none" strike="noStrike" kern="0" cap="none" spc="0" normalizeH="0" baseline="0" noProof="0" dirty="0">
              <a:ln>
                <a:noFill/>
              </a:ln>
              <a:solidFill>
                <a:srgbClr val="005BAC">
                  <a:lumMod val="50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rgbClr val="005BAC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※</a:t>
            </a: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5BAC">
                    <a:lumMod val="50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参考：「マイクロサービスアーキテクチャ」</a:t>
            </a:r>
          </a:p>
        </p:txBody>
      </p:sp>
    </p:spTree>
    <p:extLst>
      <p:ext uri="{BB962C8B-B14F-4D97-AF65-F5344CB8AC3E}">
        <p14:creationId xmlns:p14="http://schemas.microsoft.com/office/powerpoint/2010/main" val="336635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4056" y="265510"/>
            <a:ext cx="5611416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629" name="文本框 12"/>
          <p:cNvSpPr txBox="1">
            <a:spLocks noChangeArrowheads="1"/>
          </p:cNvSpPr>
          <p:nvPr/>
        </p:nvSpPr>
        <p:spPr bwMode="auto">
          <a:xfrm>
            <a:off x="2147888" y="2724150"/>
            <a:ext cx="3165712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ja-JP" altLang="en-US" sz="495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実現機能</a:t>
            </a:r>
            <a:endParaRPr lang="zh-CN" altLang="en-US" sz="4950" b="1" dirty="0">
              <a:solidFill>
                <a:srgbClr val="1C4885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26630" name="组合 13"/>
          <p:cNvGrpSpPr>
            <a:grpSpLocks noChangeAspect="1"/>
          </p:cNvGrpSpPr>
          <p:nvPr/>
        </p:nvGrpSpPr>
        <p:grpSpPr bwMode="auto">
          <a:xfrm>
            <a:off x="5103019" y="2383631"/>
            <a:ext cx="4183856" cy="2611041"/>
            <a:chOff x="0" y="0"/>
            <a:chExt cx="5324473" cy="3322983"/>
          </a:xfrm>
        </p:grpSpPr>
        <p:pic>
          <p:nvPicPr>
            <p:cNvPr id="26633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图片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0" y="1178719"/>
            <a:ext cx="1883569" cy="4062651"/>
            <a:chOff x="0" y="1571625"/>
            <a:chExt cx="2511425" cy="5416868"/>
          </a:xfrm>
        </p:grpSpPr>
        <p:sp>
          <p:nvSpPr>
            <p:cNvPr id="26628" name="文本框 8"/>
            <p:cNvSpPr txBox="1">
              <a:spLocks noChangeArrowheads="1"/>
            </p:cNvSpPr>
            <p:nvPr/>
          </p:nvSpPr>
          <p:spPr bwMode="auto">
            <a:xfrm>
              <a:off x="0" y="1571625"/>
              <a:ext cx="1495425" cy="5416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5800" b="1" dirty="0">
                  <a:solidFill>
                    <a:srgbClr val="1C4885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8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632" name="文本框 18"/>
            <p:cNvSpPr>
              <a:spLocks/>
            </p:cNvSpPr>
            <p:nvPr/>
          </p:nvSpPr>
          <p:spPr bwMode="auto">
            <a:xfrm>
              <a:off x="428625" y="4899025"/>
              <a:ext cx="2082800" cy="976313"/>
            </a:xfrm>
            <a:custGeom>
              <a:avLst/>
              <a:gdLst>
                <a:gd name="T0" fmla="*/ 1376187 w 2083287"/>
                <a:gd name="T1" fmla="*/ 0 h 976698"/>
                <a:gd name="T2" fmla="*/ 2079880 w 2083287"/>
                <a:gd name="T3" fmla="*/ 0 h 976698"/>
                <a:gd name="T4" fmla="*/ 2060732 w 2083287"/>
                <a:gd name="T5" fmla="*/ 197901 h 976698"/>
                <a:gd name="T6" fmla="*/ 1738045 w 2083287"/>
                <a:gd name="T7" fmla="*/ 710027 h 976698"/>
                <a:gd name="T8" fmla="*/ 820536 w 2083287"/>
                <a:gd name="T9" fmla="*/ 974006 h 976698"/>
                <a:gd name="T10" fmla="*/ 0 w 2083287"/>
                <a:gd name="T11" fmla="*/ 805826 h 976698"/>
                <a:gd name="T12" fmla="*/ 0 w 2083287"/>
                <a:gd name="T13" fmla="*/ 199095 h 976698"/>
                <a:gd name="T14" fmla="*/ 771517 w 2083287"/>
                <a:gd name="T15" fmla="*/ 446048 h 976698"/>
                <a:gd name="T16" fmla="*/ 1214822 w 2083287"/>
                <a:gd name="T17" fmla="*/ 322574 h 976698"/>
                <a:gd name="T18" fmla="*/ 1368672 w 2083287"/>
                <a:gd name="T19" fmla="*/ 78684 h 976698"/>
                <a:gd name="T20" fmla="*/ 1376187 w 2083287"/>
                <a:gd name="T21" fmla="*/ 0 h 9766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83287" h="976698">
                  <a:moveTo>
                    <a:pt x="1378441" y="0"/>
                  </a:moveTo>
                  <a:lnTo>
                    <a:pt x="2083287" y="0"/>
                  </a:lnTo>
                  <a:lnTo>
                    <a:pt x="2064107" y="198447"/>
                  </a:lnTo>
                  <a:cubicBezTo>
                    <a:pt x="2021012" y="408454"/>
                    <a:pt x="1913273" y="579634"/>
                    <a:pt x="1740892" y="711989"/>
                  </a:cubicBezTo>
                  <a:cubicBezTo>
                    <a:pt x="1511050" y="888462"/>
                    <a:pt x="1204713" y="976698"/>
                    <a:pt x="821880" y="976698"/>
                  </a:cubicBezTo>
                  <a:cubicBezTo>
                    <a:pt x="481743" y="976698"/>
                    <a:pt x="207783" y="920483"/>
                    <a:pt x="0" y="808053"/>
                  </a:cubicBezTo>
                  <a:lnTo>
                    <a:pt x="0" y="199648"/>
                  </a:lnTo>
                  <a:cubicBezTo>
                    <a:pt x="220592" y="364736"/>
                    <a:pt x="478185" y="447280"/>
                    <a:pt x="772781" y="447280"/>
                  </a:cubicBezTo>
                  <a:cubicBezTo>
                    <a:pt x="959216" y="447280"/>
                    <a:pt x="1107226" y="406008"/>
                    <a:pt x="1216810" y="323464"/>
                  </a:cubicBezTo>
                  <a:cubicBezTo>
                    <a:pt x="1298998" y="261556"/>
                    <a:pt x="1350365" y="180035"/>
                    <a:pt x="1370912" y="78901"/>
                  </a:cubicBezTo>
                  <a:lnTo>
                    <a:pt x="13784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5" name="文本框 10"/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ja-JP" altLang="en-US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登録</a:t>
            </a:r>
            <a:r>
              <a:rPr lang="ja-JP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画面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08348" y="4769130"/>
            <a:ext cx="3935828" cy="2489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>
              <a:buFont typeface="Meiryo UI" panose="020B0604030504040204" pitchFamily="50" charset="-128"/>
              <a:buChar char="❖"/>
            </a:pPr>
            <a:r>
              <a:rPr lang="zh-CN" altLang="en-US" sz="8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本デモ</a:t>
            </a:r>
            <a:r>
              <a:rPr lang="ja-JP" altLang="en-US" sz="8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版は、</a:t>
            </a:r>
            <a:r>
              <a:rPr lang="en-US" altLang="ja-JP" sz="800" b="1" dirty="0" err="1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Alibaba</a:t>
            </a:r>
            <a:r>
              <a:rPr lang="en-US" altLang="ja-JP" sz="8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Cloud</a:t>
            </a:r>
            <a:r>
              <a:rPr lang="ja-JP" altLang="en-US" sz="8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</a:t>
            </a:r>
            <a:r>
              <a:rPr lang="zh-CN" altLang="en-US" sz="8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配置されておる   </a:t>
            </a:r>
            <a:r>
              <a:rPr lang="en-US" altLang="zh-CN" sz="8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http://8.131.81.84:8002/</a:t>
            </a:r>
            <a:endParaRPr lang="ja-JP" altLang="en-US" sz="800" b="1" dirty="0">
              <a:solidFill>
                <a:srgbClr val="1C4885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5B977F-EC6B-6C4D-BFD6-30B1C5370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1" y="593622"/>
            <a:ext cx="8509298" cy="4052047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 bwMode="auto">
          <a:xfrm>
            <a:off x="2231109" y="3537472"/>
            <a:ext cx="2407797" cy="506704"/>
          </a:xfrm>
          <a:prstGeom prst="wedgeRoundRectCallout">
            <a:avLst>
              <a:gd name="adj1" fmla="val 39525"/>
              <a:gd name="adj2" fmla="val -123106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ja-JP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ユーザー情報を入力し、ログインボタンで、メインメニューへ遷移</a:t>
            </a:r>
            <a:r>
              <a:rPr lang="ja-JP" altLang="en-US" sz="1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する。</a:t>
            </a:r>
            <a:endParaRPr lang="en-US" altLang="ja-JP" sz="1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72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EBFE7B-4402-104A-9166-598BF9EC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32" y="622412"/>
            <a:ext cx="8422975" cy="4141003"/>
          </a:xfrm>
          <a:prstGeom prst="rect">
            <a:avLst/>
          </a:prstGeom>
        </p:spPr>
      </p:pic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メインメニュー画面</a:t>
            </a: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357921" y="1005434"/>
            <a:ext cx="1051332" cy="586698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正方形/長方形 13">
            <a:extLst>
              <a:ext uri="{FF2B5EF4-FFF2-40B4-BE49-F238E27FC236}">
                <a16:creationId xmlns:a16="http://schemas.microsoft.com/office/drawing/2014/main" id="{54504774-8B6C-EC49-89E5-93CDA57F665A}"/>
              </a:ext>
            </a:extLst>
          </p:cNvPr>
          <p:cNvSpPr/>
          <p:nvPr/>
        </p:nvSpPr>
        <p:spPr bwMode="auto">
          <a:xfrm>
            <a:off x="7856162" y="652378"/>
            <a:ext cx="885545" cy="270864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624468" y="2229341"/>
            <a:ext cx="1873405" cy="712326"/>
          </a:xfrm>
          <a:prstGeom prst="wedgeRoundRectCallout">
            <a:avLst>
              <a:gd name="adj1" fmla="val -27386"/>
              <a:gd name="adj2" fmla="val -133218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権限により、ルール管理、項目管理など</a:t>
            </a:r>
            <a:r>
              <a:rPr kumimoji="0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機能が左側の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カテゴリ欄に表示される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角丸四角形吹き出し 12">
            <a:extLst>
              <a:ext uri="{FF2B5EF4-FFF2-40B4-BE49-F238E27FC236}">
                <a16:creationId xmlns:a16="http://schemas.microsoft.com/office/drawing/2014/main" id="{7CAF4241-D4E1-FD4B-A42B-62BD85570599}"/>
              </a:ext>
            </a:extLst>
          </p:cNvPr>
          <p:cNvSpPr/>
          <p:nvPr/>
        </p:nvSpPr>
        <p:spPr bwMode="auto">
          <a:xfrm>
            <a:off x="6949666" y="1087507"/>
            <a:ext cx="1792041" cy="712326"/>
          </a:xfrm>
          <a:prstGeom prst="wedgeRoundRectCallout">
            <a:avLst>
              <a:gd name="adj1" fmla="val 18291"/>
              <a:gd name="adj2" fmla="val -80360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フールスクリーンや多言語対応などの便利機能も付き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544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A15E2C-94FE-9141-B3E6-38E687A9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2" y="539686"/>
            <a:ext cx="8680975" cy="4340488"/>
          </a:xfrm>
          <a:prstGeom prst="rect">
            <a:avLst/>
          </a:prstGeom>
        </p:spPr>
      </p:pic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ルール管理（一覧画面）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1596064" y="883139"/>
            <a:ext cx="4523070" cy="29255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正方形/長方形 18"/>
          <p:cNvSpPr/>
          <p:nvPr/>
        </p:nvSpPr>
        <p:spPr bwMode="auto">
          <a:xfrm>
            <a:off x="396119" y="1269402"/>
            <a:ext cx="883374" cy="29255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0" name="角丸四角形吹き出し 19"/>
          <p:cNvSpPr/>
          <p:nvPr/>
        </p:nvSpPr>
        <p:spPr bwMode="auto">
          <a:xfrm>
            <a:off x="136087" y="2218601"/>
            <a:ext cx="1559859" cy="706298"/>
          </a:xfrm>
          <a:prstGeom prst="wedgeRoundRectCallout">
            <a:avLst>
              <a:gd name="adj1" fmla="val -14903"/>
              <a:gd name="adj2" fmla="val -141881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ルールリスト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」ボタンを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押下し、既存ルール情報を検索し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て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一覧に表示する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正方形/長方形 13">
            <a:extLst>
              <a:ext uri="{FF2B5EF4-FFF2-40B4-BE49-F238E27FC236}">
                <a16:creationId xmlns:a16="http://schemas.microsoft.com/office/drawing/2014/main" id="{A7728A88-E7B7-314F-9B1E-221079E6581B}"/>
              </a:ext>
            </a:extLst>
          </p:cNvPr>
          <p:cNvSpPr/>
          <p:nvPr/>
        </p:nvSpPr>
        <p:spPr bwMode="auto">
          <a:xfrm>
            <a:off x="2194977" y="4587618"/>
            <a:ext cx="2377022" cy="29255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角丸四角形吹き出し 14">
            <a:extLst>
              <a:ext uri="{FF2B5EF4-FFF2-40B4-BE49-F238E27FC236}">
                <a16:creationId xmlns:a16="http://schemas.microsoft.com/office/drawing/2014/main" id="{92654530-D29A-6041-932D-51DF77A5BC13}"/>
              </a:ext>
            </a:extLst>
          </p:cNvPr>
          <p:cNvSpPr/>
          <p:nvPr/>
        </p:nvSpPr>
        <p:spPr bwMode="auto">
          <a:xfrm>
            <a:off x="4894309" y="4159385"/>
            <a:ext cx="3340284" cy="530500"/>
          </a:xfrm>
          <a:prstGeom prst="wedgeRoundRectCallout">
            <a:avLst>
              <a:gd name="adj1" fmla="val -57445"/>
              <a:gd name="adj2" fmla="val 14746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改ページ機能で、一覧の表示行数、または指定ページへ遷移することができる</a:t>
            </a:r>
          </a:p>
        </p:txBody>
      </p:sp>
      <p:sp>
        <p:nvSpPr>
          <p:cNvPr id="21" name="角丸四角形吹き出し 14">
            <a:extLst>
              <a:ext uri="{FF2B5EF4-FFF2-40B4-BE49-F238E27FC236}">
                <a16:creationId xmlns:a16="http://schemas.microsoft.com/office/drawing/2014/main" id="{C9E038BE-3645-DB45-8482-2633588430C7}"/>
              </a:ext>
            </a:extLst>
          </p:cNvPr>
          <p:cNvSpPr/>
          <p:nvPr/>
        </p:nvSpPr>
        <p:spPr bwMode="auto">
          <a:xfrm>
            <a:off x="4682952" y="1253898"/>
            <a:ext cx="2620294" cy="530500"/>
          </a:xfrm>
          <a:prstGeom prst="wedgeRoundRectCallout">
            <a:avLst>
              <a:gd name="adj1" fmla="val -40948"/>
              <a:gd name="adj2" fmla="val -80339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条件を指定し、絞り込んだ一覧が表示できる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正方形/長方形 16">
            <a:extLst>
              <a:ext uri="{FF2B5EF4-FFF2-40B4-BE49-F238E27FC236}">
                <a16:creationId xmlns:a16="http://schemas.microsoft.com/office/drawing/2014/main" id="{F5E980FC-7301-7D46-9E85-7180BD21C08A}"/>
              </a:ext>
            </a:extLst>
          </p:cNvPr>
          <p:cNvSpPr/>
          <p:nvPr/>
        </p:nvSpPr>
        <p:spPr bwMode="auto">
          <a:xfrm>
            <a:off x="7597259" y="1336308"/>
            <a:ext cx="1021215" cy="2248349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3" name="角丸四角形吹き出し 12">
            <a:extLst>
              <a:ext uri="{FF2B5EF4-FFF2-40B4-BE49-F238E27FC236}">
                <a16:creationId xmlns:a16="http://schemas.microsoft.com/office/drawing/2014/main" id="{270CD416-220B-E643-800E-3FC584D61C59}"/>
              </a:ext>
            </a:extLst>
          </p:cNvPr>
          <p:cNvSpPr/>
          <p:nvPr/>
        </p:nvSpPr>
        <p:spPr bwMode="auto">
          <a:xfrm>
            <a:off x="4801083" y="2661953"/>
            <a:ext cx="2577166" cy="653879"/>
          </a:xfrm>
          <a:prstGeom prst="wedgeRoundRectCallout">
            <a:avLst>
              <a:gd name="adj1" fmla="val 55099"/>
              <a:gd name="adj2" fmla="val -115756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編集・削除ボタン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押下すると対象ルール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更新することができる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35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464A753-B45E-9B40-AC82-C77AA203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1" y="489348"/>
            <a:ext cx="8614477" cy="4437577"/>
          </a:xfrm>
          <a:prstGeom prst="rect">
            <a:avLst/>
          </a:prstGeom>
        </p:spPr>
      </p:pic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ルール管理（追加画面</a:t>
            </a:r>
            <a:r>
              <a:rPr kumimoji="1" lang="en-US" altLang="zh-CN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</a:t>
            </a:r>
            <a:r>
              <a:rPr kumimoji="1" lang="zh-CN" altLang="en-US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kumimoji="1" lang="ja-JP" altLang="en-US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3500901" y="1571042"/>
            <a:ext cx="2726144" cy="465376"/>
          </a:xfrm>
          <a:prstGeom prst="wedgeRoundRectCallout">
            <a:avLst>
              <a:gd name="adj1" fmla="val -35840"/>
              <a:gd name="adj2" fmla="val 183067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基本情報タプに、ルールの基本情報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や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戻る情報を設定する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 bwMode="auto">
          <a:xfrm>
            <a:off x="450097" y="1484622"/>
            <a:ext cx="776275" cy="279632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6" name="角丸四角形吹き出し 15"/>
          <p:cNvSpPr/>
          <p:nvPr/>
        </p:nvSpPr>
        <p:spPr bwMode="auto">
          <a:xfrm>
            <a:off x="108348" y="2406379"/>
            <a:ext cx="1460254" cy="706298"/>
          </a:xfrm>
          <a:prstGeom prst="wedgeRoundRectCallout">
            <a:avLst>
              <a:gd name="adj1" fmla="val -17113"/>
              <a:gd name="adj2" fmla="val -143404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ルール追加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」ボタン</a:t>
            </a:r>
            <a:r>
              <a:rPr lang="ja-JP" altLang="en-US" sz="1000" b="1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zh-C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または一覧の追加ボタン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kumimoji="0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クリック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して、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新規ルール画面へ遷移する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75111C-6A64-194D-A95C-0A9F9660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70" y="1549790"/>
            <a:ext cx="2346943" cy="20439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450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/>
          </p:cNvSpPr>
          <p:nvPr/>
        </p:nvSpPr>
        <p:spPr bwMode="auto">
          <a:xfrm>
            <a:off x="4211241" y="0"/>
            <a:ext cx="4817269" cy="51435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7" name="矩形 1"/>
          <p:cNvSpPr>
            <a:spLocks/>
          </p:cNvSpPr>
          <p:nvPr/>
        </p:nvSpPr>
        <p:spPr bwMode="auto">
          <a:xfrm>
            <a:off x="4326732" y="0"/>
            <a:ext cx="4817269" cy="51435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等腰三角形 4"/>
          <p:cNvSpPr>
            <a:spLocks/>
          </p:cNvSpPr>
          <p:nvPr/>
        </p:nvSpPr>
        <p:spPr bwMode="auto">
          <a:xfrm rot="-344388">
            <a:off x="7442597" y="-110728"/>
            <a:ext cx="1827609" cy="2657476"/>
          </a:xfrm>
          <a:custGeom>
            <a:avLst/>
            <a:gdLst>
              <a:gd name="T0" fmla="*/ 0 w 2436495"/>
              <a:gd name="T1" fmla="*/ 0 h 3543376"/>
              <a:gd name="T2" fmla="*/ 2438714 w 2436495"/>
              <a:gd name="T3" fmla="*/ 249639 h 3543376"/>
              <a:gd name="T4" fmla="*/ 2095120 w 2436495"/>
              <a:gd name="T5" fmla="*/ 3542851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9" name="等腰三角形 4"/>
          <p:cNvSpPr>
            <a:spLocks/>
          </p:cNvSpPr>
          <p:nvPr/>
        </p:nvSpPr>
        <p:spPr bwMode="auto">
          <a:xfrm rot="10452885">
            <a:off x="7378304" y="109538"/>
            <a:ext cx="801290" cy="1164431"/>
          </a:xfrm>
          <a:custGeom>
            <a:avLst/>
            <a:gdLst>
              <a:gd name="T0" fmla="*/ 0 w 2436495"/>
              <a:gd name="T1" fmla="*/ 0 h 3543376"/>
              <a:gd name="T2" fmla="*/ 7595 w 2436495"/>
              <a:gd name="T3" fmla="*/ 774 h 3543376"/>
              <a:gd name="T4" fmla="*/ 6525 w 2436495"/>
              <a:gd name="T5" fmla="*/ 10986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56160" y="2185284"/>
            <a:ext cx="1935956" cy="323165"/>
            <a:chOff x="2208213" y="2913714"/>
            <a:chExt cx="2581275" cy="430887"/>
          </a:xfrm>
        </p:grpSpPr>
        <p:sp>
          <p:nvSpPr>
            <p:cNvPr id="16390" name="矩形 31"/>
            <p:cNvSpPr>
              <a:spLocks noChangeArrowheads="1"/>
            </p:cNvSpPr>
            <p:nvPr/>
          </p:nvSpPr>
          <p:spPr bwMode="auto">
            <a:xfrm>
              <a:off x="2208213" y="2940050"/>
              <a:ext cx="2581275" cy="369332"/>
            </a:xfrm>
            <a:prstGeom prst="rect">
              <a:avLst/>
            </a:prstGeom>
            <a:noFill/>
            <a:ln w="9525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 sz="12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6391" name="Rectangle 6"/>
            <p:cNvSpPr>
              <a:spLocks noChangeArrowheads="1"/>
            </p:cNvSpPr>
            <p:nvPr/>
          </p:nvSpPr>
          <p:spPr bwMode="auto">
            <a:xfrm>
              <a:off x="2348737" y="2913714"/>
              <a:ext cx="2336914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ja-JP" altLang="en-US" sz="1500" b="1" dirty="0">
                  <a:solidFill>
                    <a:srgbClr val="1C4885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背景・概要</a:t>
              </a:r>
              <a:endParaRPr lang="zh-CN" altLang="en-US" sz="15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494" y="2205037"/>
            <a:ext cx="996554" cy="366713"/>
            <a:chOff x="695325" y="2940050"/>
            <a:chExt cx="1328738" cy="488950"/>
          </a:xfrm>
        </p:grpSpPr>
        <p:sp>
          <p:nvSpPr>
            <p:cNvPr id="16392" name="矩形 29"/>
            <p:cNvSpPr>
              <a:spLocks noChangeArrowheads="1"/>
            </p:cNvSpPr>
            <p:nvPr/>
          </p:nvSpPr>
          <p:spPr bwMode="auto">
            <a:xfrm>
              <a:off x="695325" y="2940050"/>
              <a:ext cx="1328738" cy="488950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3" name="文本框 30"/>
            <p:cNvSpPr txBox="1">
              <a:spLocks noChangeArrowheads="1"/>
            </p:cNvSpPr>
            <p:nvPr/>
          </p:nvSpPr>
          <p:spPr bwMode="auto">
            <a:xfrm>
              <a:off x="871538" y="2976563"/>
              <a:ext cx="105151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ja-JP" altLang="en-US" sz="15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第一章</a:t>
              </a:r>
              <a:endParaRPr lang="zh-CN" altLang="en-US" sz="1500" b="1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56160" y="2686486"/>
            <a:ext cx="1935956" cy="323165"/>
            <a:chOff x="2208213" y="3581979"/>
            <a:chExt cx="2581275" cy="430887"/>
          </a:xfrm>
        </p:grpSpPr>
        <p:sp>
          <p:nvSpPr>
            <p:cNvPr id="16394" name="矩形 38"/>
            <p:cNvSpPr>
              <a:spLocks noChangeArrowheads="1"/>
            </p:cNvSpPr>
            <p:nvPr/>
          </p:nvSpPr>
          <p:spPr bwMode="auto">
            <a:xfrm>
              <a:off x="2208213" y="3600450"/>
              <a:ext cx="2581275" cy="369332"/>
            </a:xfrm>
            <a:prstGeom prst="rect">
              <a:avLst/>
            </a:prstGeom>
            <a:noFill/>
            <a:ln w="9525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 sz="12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6395" name="Rectangle 6"/>
            <p:cNvSpPr>
              <a:spLocks noChangeArrowheads="1"/>
            </p:cNvSpPr>
            <p:nvPr/>
          </p:nvSpPr>
          <p:spPr bwMode="auto">
            <a:xfrm>
              <a:off x="2334258" y="3581979"/>
              <a:ext cx="2109154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ja-JP" altLang="en-US" sz="1500" b="1" dirty="0">
                  <a:solidFill>
                    <a:srgbClr val="1C4885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システムの構成</a:t>
              </a:r>
              <a:endParaRPr lang="zh-CN" altLang="en-US" sz="15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1494" y="2700337"/>
            <a:ext cx="996554" cy="366713"/>
            <a:chOff x="695325" y="3600450"/>
            <a:chExt cx="1328738" cy="488950"/>
          </a:xfrm>
        </p:grpSpPr>
        <p:sp>
          <p:nvSpPr>
            <p:cNvPr id="16396" name="矩形 36"/>
            <p:cNvSpPr>
              <a:spLocks noChangeArrowheads="1"/>
            </p:cNvSpPr>
            <p:nvPr/>
          </p:nvSpPr>
          <p:spPr bwMode="auto">
            <a:xfrm>
              <a:off x="695325" y="3600450"/>
              <a:ext cx="1328738" cy="488950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7" name="文本框 37"/>
            <p:cNvSpPr txBox="1">
              <a:spLocks noChangeArrowheads="1"/>
            </p:cNvSpPr>
            <p:nvPr/>
          </p:nvSpPr>
          <p:spPr bwMode="auto">
            <a:xfrm>
              <a:off x="871538" y="3636963"/>
              <a:ext cx="105151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5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第二章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54969" y="3187685"/>
            <a:ext cx="1935956" cy="323165"/>
            <a:chOff x="2206625" y="4250244"/>
            <a:chExt cx="2581275" cy="430887"/>
          </a:xfrm>
        </p:grpSpPr>
        <p:sp>
          <p:nvSpPr>
            <p:cNvPr id="16398" name="矩形 45"/>
            <p:cNvSpPr>
              <a:spLocks noChangeArrowheads="1"/>
            </p:cNvSpPr>
            <p:nvPr/>
          </p:nvSpPr>
          <p:spPr bwMode="auto">
            <a:xfrm>
              <a:off x="2206625" y="4260850"/>
              <a:ext cx="2581275" cy="369332"/>
            </a:xfrm>
            <a:prstGeom prst="rect">
              <a:avLst/>
            </a:prstGeom>
            <a:noFill/>
            <a:ln w="9525">
              <a:solidFill>
                <a:srgbClr val="4040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 sz="1200" b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6399" name="Rectangle 6"/>
            <p:cNvSpPr>
              <a:spLocks noChangeArrowheads="1"/>
            </p:cNvSpPr>
            <p:nvPr/>
          </p:nvSpPr>
          <p:spPr bwMode="auto">
            <a:xfrm>
              <a:off x="2348737" y="4250244"/>
              <a:ext cx="2326451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ja-JP" altLang="en-US" sz="1500" b="1">
                  <a:solidFill>
                    <a:srgbClr val="1C4885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実現機能</a:t>
              </a:r>
              <a:endParaRPr lang="zh-CN" altLang="en-US" sz="15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9112" y="3195637"/>
            <a:ext cx="996554" cy="366713"/>
            <a:chOff x="692150" y="4260850"/>
            <a:chExt cx="1328738" cy="488950"/>
          </a:xfrm>
        </p:grpSpPr>
        <p:sp>
          <p:nvSpPr>
            <p:cNvPr id="16400" name="矩形 43"/>
            <p:cNvSpPr>
              <a:spLocks noChangeArrowheads="1"/>
            </p:cNvSpPr>
            <p:nvPr/>
          </p:nvSpPr>
          <p:spPr bwMode="auto">
            <a:xfrm>
              <a:off x="692150" y="4260850"/>
              <a:ext cx="1328738" cy="488950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401" name="文本框 44"/>
            <p:cNvSpPr txBox="1">
              <a:spLocks noChangeArrowheads="1"/>
            </p:cNvSpPr>
            <p:nvPr/>
          </p:nvSpPr>
          <p:spPr bwMode="auto">
            <a:xfrm>
              <a:off x="868365" y="4297367"/>
              <a:ext cx="1054691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500" b="1" dirty="0">
                  <a:solidFill>
                    <a:srgbClr val="FFFF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第三章</a:t>
              </a:r>
            </a:p>
          </p:txBody>
        </p:sp>
      </p:grpSp>
      <p:grpSp>
        <p:nvGrpSpPr>
          <p:cNvPr id="16406" name="组合 54"/>
          <p:cNvGrpSpPr>
            <a:grpSpLocks/>
          </p:cNvGrpSpPr>
          <p:nvPr/>
        </p:nvGrpSpPr>
        <p:grpSpPr bwMode="auto">
          <a:xfrm>
            <a:off x="367904" y="1288257"/>
            <a:ext cx="2026444" cy="697921"/>
            <a:chOff x="0" y="0"/>
            <a:chExt cx="2702007" cy="929797"/>
          </a:xfrm>
        </p:grpSpPr>
        <p:grpSp>
          <p:nvGrpSpPr>
            <p:cNvPr id="16412" name="组合 55"/>
            <p:cNvGrpSpPr>
              <a:grpSpLocks/>
            </p:cNvGrpSpPr>
            <p:nvPr/>
          </p:nvGrpSpPr>
          <p:grpSpPr bwMode="auto">
            <a:xfrm>
              <a:off x="0" y="0"/>
              <a:ext cx="2702007" cy="849531"/>
              <a:chOff x="0" y="0"/>
              <a:chExt cx="2702007" cy="849531"/>
            </a:xfrm>
          </p:grpSpPr>
          <p:sp>
            <p:nvSpPr>
              <p:cNvPr id="16414" name="文本框 5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432561" cy="676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2700" b="1" dirty="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目</a:t>
                </a:r>
                <a:r>
                  <a:rPr lang="ja-JP" altLang="en-US" sz="2700" b="1" dirty="0">
                    <a:solidFill>
                      <a:srgbClr val="1C488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次</a:t>
                </a:r>
                <a:endParaRPr lang="zh-CN" altLang="en-US" sz="2700" b="1" dirty="0">
                  <a:solidFill>
                    <a:srgbClr val="1C4885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cxnSp>
            <p:nvCxnSpPr>
              <p:cNvPr id="16415" name="直接连接符 58"/>
              <p:cNvCxnSpPr>
                <a:cxnSpLocks noChangeShapeType="1"/>
              </p:cNvCxnSpPr>
              <p:nvPr/>
            </p:nvCxnSpPr>
            <p:spPr bwMode="auto">
              <a:xfrm>
                <a:off x="151331" y="849531"/>
                <a:ext cx="2550676" cy="0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413" name="文本框 56"/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432561" cy="430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500" b="1" dirty="0">
                  <a:solidFill>
                    <a:srgbClr val="1C4885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5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6407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9360" y="3009900"/>
            <a:ext cx="474464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F543520-2FA4-B649-978F-4C68E583A246}"/>
              </a:ext>
            </a:extLst>
          </p:cNvPr>
          <p:cNvGrpSpPr/>
          <p:nvPr/>
        </p:nvGrpSpPr>
        <p:grpSpPr>
          <a:xfrm>
            <a:off x="303482" y="560686"/>
            <a:ext cx="8537036" cy="4397684"/>
            <a:chOff x="303482" y="560686"/>
            <a:chExt cx="8537036" cy="439768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623436-F22F-1D42-A21E-0C325FC2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82" y="560686"/>
              <a:ext cx="8537036" cy="439768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60A5998-E4BB-B146-A0FF-92B79A23439C}"/>
                </a:ext>
              </a:extLst>
            </p:cNvPr>
            <p:cNvSpPr/>
            <p:nvPr/>
          </p:nvSpPr>
          <p:spPr bwMode="auto">
            <a:xfrm>
              <a:off x="3717142" y="2039219"/>
              <a:ext cx="1135558" cy="44959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5FC9D45-604C-2342-9512-7372E0BC8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207" y="2023436"/>
              <a:ext cx="549393" cy="465376"/>
            </a:xfrm>
            <a:prstGeom prst="rect">
              <a:avLst/>
            </a:prstGeom>
          </p:spPr>
        </p:pic>
      </p:grp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ルール管理（追加画面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5035329" y="4007750"/>
            <a:ext cx="2726144" cy="465376"/>
          </a:xfrm>
          <a:prstGeom prst="wedgeRoundRectCallout">
            <a:avLst>
              <a:gd name="adj1" fmla="val -47284"/>
              <a:gd name="adj2" fmla="val -156739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フロー図で一目明瞭にルールの分岐条件などを設定できる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 bwMode="auto">
          <a:xfrm>
            <a:off x="450097" y="1484622"/>
            <a:ext cx="776275" cy="279632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6" name="角丸四角形吹き出し 15"/>
          <p:cNvSpPr/>
          <p:nvPr/>
        </p:nvSpPr>
        <p:spPr bwMode="auto">
          <a:xfrm>
            <a:off x="0" y="2089186"/>
            <a:ext cx="1460254" cy="706298"/>
          </a:xfrm>
          <a:prstGeom prst="wedgeRoundRectCallout">
            <a:avLst>
              <a:gd name="adj1" fmla="val -1840"/>
              <a:gd name="adj2" fmla="val -97618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ルール追加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」ボタン、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または一覧の追加ボタン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kumimoji="0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クリック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して、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新規ルール画面へ遷移する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正方形/長方形 14">
            <a:extLst>
              <a:ext uri="{FF2B5EF4-FFF2-40B4-BE49-F238E27FC236}">
                <a16:creationId xmlns:a16="http://schemas.microsoft.com/office/drawing/2014/main" id="{36A03A02-185B-8B4A-B80D-BAEDB136805A}"/>
              </a:ext>
            </a:extLst>
          </p:cNvPr>
          <p:cNvSpPr/>
          <p:nvPr/>
        </p:nvSpPr>
        <p:spPr bwMode="auto">
          <a:xfrm>
            <a:off x="2158278" y="1012231"/>
            <a:ext cx="776275" cy="279632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" name="角丸四角形吹き出し 12">
            <a:extLst>
              <a:ext uri="{FF2B5EF4-FFF2-40B4-BE49-F238E27FC236}">
                <a16:creationId xmlns:a16="http://schemas.microsoft.com/office/drawing/2014/main" id="{B2D10294-9BD4-E74D-960A-407791B950F1}"/>
              </a:ext>
            </a:extLst>
          </p:cNvPr>
          <p:cNvSpPr/>
          <p:nvPr/>
        </p:nvSpPr>
        <p:spPr bwMode="auto">
          <a:xfrm>
            <a:off x="3208928" y="686671"/>
            <a:ext cx="2726144" cy="465376"/>
          </a:xfrm>
          <a:prstGeom prst="wedgeRoundRectCallout">
            <a:avLst>
              <a:gd name="adj1" fmla="val -63237"/>
              <a:gd name="adj2" fmla="val 44540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設定終わったら、実行・デバック機能で即時的にルール検証ができる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9EBB4C-F991-7E46-A330-1ECEB0825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10" y="3417671"/>
            <a:ext cx="2083496" cy="1427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角丸四角形吹き出し 12">
            <a:extLst>
              <a:ext uri="{FF2B5EF4-FFF2-40B4-BE49-F238E27FC236}">
                <a16:creationId xmlns:a16="http://schemas.microsoft.com/office/drawing/2014/main" id="{0402DE6F-A7AE-4F45-841E-91C89081AF76}"/>
              </a:ext>
            </a:extLst>
          </p:cNvPr>
          <p:cNvSpPr/>
          <p:nvPr/>
        </p:nvSpPr>
        <p:spPr bwMode="auto">
          <a:xfrm>
            <a:off x="1645140" y="2759528"/>
            <a:ext cx="1334280" cy="635514"/>
          </a:xfrm>
          <a:prstGeom prst="wedgeRoundRectCallout">
            <a:avLst>
              <a:gd name="adj1" fmla="val -20541"/>
              <a:gd name="adj2" fmla="val -137438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バージョン追加ボタン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変更履歴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保存することができる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882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134BA4-E62D-ED4B-9B1D-14B1EC60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99" y="510863"/>
            <a:ext cx="8584602" cy="4346179"/>
          </a:xfrm>
          <a:prstGeom prst="rect">
            <a:avLst/>
          </a:prstGeom>
        </p:spPr>
      </p:pic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ルール検証（実施①）</a:t>
            </a:r>
            <a:endParaRPr kumimoji="1" lang="ja-JP" altLang="en-US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2203190" y="919710"/>
            <a:ext cx="335616" cy="274389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8" name="角丸四角形吹き出し 17"/>
          <p:cNvSpPr/>
          <p:nvPr/>
        </p:nvSpPr>
        <p:spPr bwMode="auto">
          <a:xfrm>
            <a:off x="2667898" y="88607"/>
            <a:ext cx="1460254" cy="801481"/>
          </a:xfrm>
          <a:prstGeom prst="wedgeRoundRectCallout">
            <a:avLst>
              <a:gd name="adj1" fmla="val -54108"/>
              <a:gd name="adj2" fmla="val 76773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デサント画面の実施ボタンをクリックし、ルール実行画面が呼び出す。</a:t>
            </a:r>
            <a:endParaRPr kumimoji="0" lang="ja-JP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正方形/長方形 16">
            <a:extLst>
              <a:ext uri="{FF2B5EF4-FFF2-40B4-BE49-F238E27FC236}">
                <a16:creationId xmlns:a16="http://schemas.microsoft.com/office/drawing/2014/main" id="{A8C3D07D-ABF7-9A49-8717-BE0A1757D80E}"/>
              </a:ext>
            </a:extLst>
          </p:cNvPr>
          <p:cNvSpPr/>
          <p:nvPr/>
        </p:nvSpPr>
        <p:spPr bwMode="auto">
          <a:xfrm>
            <a:off x="6335925" y="2340392"/>
            <a:ext cx="1388072" cy="1037511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3" name="角丸四角形吹き出し 17">
            <a:extLst>
              <a:ext uri="{FF2B5EF4-FFF2-40B4-BE49-F238E27FC236}">
                <a16:creationId xmlns:a16="http://schemas.microsoft.com/office/drawing/2014/main" id="{56816B9C-8A1B-5546-9527-C2A46937703C}"/>
              </a:ext>
            </a:extLst>
          </p:cNvPr>
          <p:cNvSpPr/>
          <p:nvPr/>
        </p:nvSpPr>
        <p:spPr bwMode="auto">
          <a:xfrm>
            <a:off x="5433764" y="3715997"/>
            <a:ext cx="1460254" cy="801481"/>
          </a:xfrm>
          <a:prstGeom prst="wedgeRoundRectCallout">
            <a:avLst>
              <a:gd name="adj1" fmla="val 38716"/>
              <a:gd name="adj2" fmla="val -117849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実施対象の条件を入力して、。</a:t>
            </a:r>
            <a:endParaRPr kumimoji="0" lang="ja-JP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正方形/長方形 16">
            <a:extLst>
              <a:ext uri="{FF2B5EF4-FFF2-40B4-BE49-F238E27FC236}">
                <a16:creationId xmlns:a16="http://schemas.microsoft.com/office/drawing/2014/main" id="{7EED4EF6-239B-E949-B680-B76ED338EFA9}"/>
              </a:ext>
            </a:extLst>
          </p:cNvPr>
          <p:cNvSpPr/>
          <p:nvPr/>
        </p:nvSpPr>
        <p:spPr bwMode="auto">
          <a:xfrm>
            <a:off x="4404192" y="3484640"/>
            <a:ext cx="335616" cy="274389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5" name="角丸四角形吹き出し 17">
            <a:extLst>
              <a:ext uri="{FF2B5EF4-FFF2-40B4-BE49-F238E27FC236}">
                <a16:creationId xmlns:a16="http://schemas.microsoft.com/office/drawing/2014/main" id="{1EB6ACF2-C251-1848-B4EF-7BBEE488BE35}"/>
              </a:ext>
            </a:extLst>
          </p:cNvPr>
          <p:cNvSpPr/>
          <p:nvPr/>
        </p:nvSpPr>
        <p:spPr bwMode="auto">
          <a:xfrm>
            <a:off x="5433764" y="3715997"/>
            <a:ext cx="2150378" cy="916640"/>
          </a:xfrm>
          <a:prstGeom prst="wedgeRoundRectCallout">
            <a:avLst>
              <a:gd name="adj1" fmla="val -87512"/>
              <a:gd name="adj2" fmla="val -46219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実施対象の条件を入力して、実行ボタンを押下して、入力内容を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Json</a:t>
            </a:r>
            <a:r>
              <a:rPr lang="ja-JP" altLang="en-US" sz="1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へ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変換し、サーバーへ送る、そしてサーバーのルールエンジンによる解析結果を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Json</a:t>
            </a:r>
            <a:r>
              <a:rPr lang="ja-JP" altLang="en-US" sz="1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返す。</a:t>
            </a:r>
            <a:endParaRPr kumimoji="0" lang="ja-JP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925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20FDEB-5D78-1C45-9622-6B3FE8606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" y="736392"/>
            <a:ext cx="8197327" cy="4144332"/>
          </a:xfrm>
          <a:prstGeom prst="rect">
            <a:avLst/>
          </a:prstGeom>
        </p:spPr>
      </p:pic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1788832" y="3871369"/>
            <a:ext cx="2381176" cy="825853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4041059" y="1446138"/>
            <a:ext cx="737418" cy="24992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3673038" y="968306"/>
            <a:ext cx="4323816" cy="2522168"/>
          </a:xfrm>
          <a:prstGeom prst="wedgeRoundRectCallout">
            <a:avLst>
              <a:gd name="adj1" fmla="val -76891"/>
              <a:gd name="adj2" fmla="val 67127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実行結果欄にリクェストの送信情報、また結果のレスポンスの情報が</a:t>
            </a:r>
            <a:endParaRPr lang="en-US" altLang="zh-CN" sz="1000" b="1" dirty="0"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zh-C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表示される。該当ルールが予想通り実行したかすぐわかられる。</a:t>
            </a:r>
            <a:endParaRPr lang="ja-JP" altLang="en-US" sz="1000" b="1" dirty="0"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343152-2677-C84D-9680-A90BAFB86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ルール検証（実施②）</a:t>
            </a:r>
            <a:endParaRPr kumimoji="1" lang="ja-JP" altLang="en-US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083D36-F6A5-7640-B6F1-DB4897384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057" y="1502146"/>
            <a:ext cx="3562349" cy="1935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62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45" y="892554"/>
            <a:ext cx="7169517" cy="3731075"/>
          </a:xfrm>
          <a:prstGeom prst="rect">
            <a:avLst/>
          </a:prstGeom>
        </p:spPr>
      </p:pic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デバッグ機能</a:t>
            </a:r>
            <a:endParaRPr kumimoji="1" lang="ja-JP" altLang="en-US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C08EB7-79F2-6341-A2E5-D0AF0F1BA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8" y="541129"/>
            <a:ext cx="1593850" cy="394998"/>
          </a:xfrm>
          <a:prstGeom prst="rect">
            <a:avLst/>
          </a:prstGeom>
        </p:spPr>
      </p:pic>
      <p:sp>
        <p:nvSpPr>
          <p:cNvPr id="12" name="正方形/長方形 18">
            <a:extLst>
              <a:ext uri="{FF2B5EF4-FFF2-40B4-BE49-F238E27FC236}">
                <a16:creationId xmlns:a16="http://schemas.microsoft.com/office/drawing/2014/main" id="{D65860FE-7F5C-3B49-BBB2-A2A6F86099B3}"/>
              </a:ext>
            </a:extLst>
          </p:cNvPr>
          <p:cNvSpPr/>
          <p:nvPr/>
        </p:nvSpPr>
        <p:spPr bwMode="auto">
          <a:xfrm>
            <a:off x="1092491" y="577696"/>
            <a:ext cx="544140" cy="29255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3" name="角丸四角形吹き出し 17">
            <a:extLst>
              <a:ext uri="{FF2B5EF4-FFF2-40B4-BE49-F238E27FC236}">
                <a16:creationId xmlns:a16="http://schemas.microsoft.com/office/drawing/2014/main" id="{F8176C8B-7E79-BC4B-9308-B0D6BF963454}"/>
              </a:ext>
            </a:extLst>
          </p:cNvPr>
          <p:cNvSpPr/>
          <p:nvPr/>
        </p:nvSpPr>
        <p:spPr bwMode="auto">
          <a:xfrm>
            <a:off x="2182495" y="154733"/>
            <a:ext cx="1593850" cy="583895"/>
          </a:xfrm>
          <a:prstGeom prst="wedgeRoundRectCallout">
            <a:avLst>
              <a:gd name="adj1" fmla="val -85418"/>
              <a:gd name="adj2" fmla="val 55381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デサント画面のデバイスボタンをクリックし、デバッグモードに切替。</a:t>
            </a:r>
            <a:endParaRPr kumimoji="0" lang="ja-JP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角丸四角形吹き出し 17">
            <a:extLst>
              <a:ext uri="{FF2B5EF4-FFF2-40B4-BE49-F238E27FC236}">
                <a16:creationId xmlns:a16="http://schemas.microsoft.com/office/drawing/2014/main" id="{B73A0E24-CBF7-D74E-82B0-61670A4D727E}"/>
              </a:ext>
            </a:extLst>
          </p:cNvPr>
          <p:cNvSpPr/>
          <p:nvPr/>
        </p:nvSpPr>
        <p:spPr bwMode="auto">
          <a:xfrm>
            <a:off x="2687447" y="911438"/>
            <a:ext cx="5303175" cy="917361"/>
          </a:xfrm>
          <a:prstGeom prst="wedgeRoundRectCallout">
            <a:avLst>
              <a:gd name="adj1" fmla="val -57745"/>
              <a:gd name="adj2" fmla="val 13914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ja-JP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正方形/長方形 16">
            <a:extLst>
              <a:ext uri="{FF2B5EF4-FFF2-40B4-BE49-F238E27FC236}">
                <a16:creationId xmlns:a16="http://schemas.microsoft.com/office/drawing/2014/main" id="{0DBEC156-08B2-0140-AB6F-FE139F7F9251}"/>
              </a:ext>
            </a:extLst>
          </p:cNvPr>
          <p:cNvSpPr/>
          <p:nvPr/>
        </p:nvSpPr>
        <p:spPr bwMode="auto">
          <a:xfrm>
            <a:off x="1788832" y="1252615"/>
            <a:ext cx="1268693" cy="34758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76B875-B7A6-3C43-8FD9-CCF29E412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220" y="954076"/>
            <a:ext cx="5021380" cy="776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角丸四角形吹き出し 17">
            <a:extLst>
              <a:ext uri="{FF2B5EF4-FFF2-40B4-BE49-F238E27FC236}">
                <a16:creationId xmlns:a16="http://schemas.microsoft.com/office/drawing/2014/main" id="{6BC507D4-9B04-2740-92CF-2688F006C2BE}"/>
              </a:ext>
            </a:extLst>
          </p:cNvPr>
          <p:cNvSpPr/>
          <p:nvPr/>
        </p:nvSpPr>
        <p:spPr bwMode="auto">
          <a:xfrm>
            <a:off x="4722931" y="2180895"/>
            <a:ext cx="2487494" cy="727844"/>
          </a:xfrm>
          <a:prstGeom prst="wedgeRoundRectCallout">
            <a:avLst>
              <a:gd name="adj1" fmla="val -50757"/>
              <a:gd name="adj2" fmla="val -114361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ステップ継続、ステップイン、ステップ</a:t>
            </a:r>
            <a:r>
              <a:rPr lang="ja-JP" altLang="en-US" sz="1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アウト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それぞれの機能で、ルール</a:t>
            </a:r>
            <a:r>
              <a:rPr lang="ja-JP" altLang="en-US" sz="1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が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実行問題が発生された時、発生箇所が究明できる</a:t>
            </a:r>
            <a:endParaRPr kumimoji="0" lang="ja-JP" altLang="en-US" sz="10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666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7F7029-A4CB-1D40-8F81-6D473230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6" y="574556"/>
            <a:ext cx="8551568" cy="4329455"/>
          </a:xfrm>
          <a:prstGeom prst="rect">
            <a:avLst/>
          </a:prstGeom>
        </p:spPr>
      </p:pic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項目管理一覧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C6DF778-E441-6B45-BA01-D09324C37D67}"/>
              </a:ext>
            </a:extLst>
          </p:cNvPr>
          <p:cNvSpPr/>
          <p:nvPr/>
        </p:nvSpPr>
        <p:spPr bwMode="auto">
          <a:xfrm>
            <a:off x="1628162" y="936392"/>
            <a:ext cx="4523070" cy="29255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" name="正方形/長方形 18">
            <a:extLst>
              <a:ext uri="{FF2B5EF4-FFF2-40B4-BE49-F238E27FC236}">
                <a16:creationId xmlns:a16="http://schemas.microsoft.com/office/drawing/2014/main" id="{0560FF30-63C4-1E4B-9BC5-91945E08219B}"/>
              </a:ext>
            </a:extLst>
          </p:cNvPr>
          <p:cNvSpPr/>
          <p:nvPr/>
        </p:nvSpPr>
        <p:spPr bwMode="auto">
          <a:xfrm>
            <a:off x="319633" y="1873794"/>
            <a:ext cx="883374" cy="29255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角丸四角形吹き出し 19">
            <a:extLst>
              <a:ext uri="{FF2B5EF4-FFF2-40B4-BE49-F238E27FC236}">
                <a16:creationId xmlns:a16="http://schemas.microsoft.com/office/drawing/2014/main" id="{C6E4D202-A305-624A-817F-345F0A3A5F95}"/>
              </a:ext>
            </a:extLst>
          </p:cNvPr>
          <p:cNvSpPr/>
          <p:nvPr/>
        </p:nvSpPr>
        <p:spPr bwMode="auto">
          <a:xfrm>
            <a:off x="76018" y="2828882"/>
            <a:ext cx="1648421" cy="706298"/>
          </a:xfrm>
          <a:prstGeom prst="wedgeRoundRectCallout">
            <a:avLst>
              <a:gd name="adj1" fmla="val -14903"/>
              <a:gd name="adj2" fmla="val -141881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項目管理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」ボタンを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押下し、既存データモデル情報を検索し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て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一覧に表示する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正方形/長方形 13">
            <a:extLst>
              <a:ext uri="{FF2B5EF4-FFF2-40B4-BE49-F238E27FC236}">
                <a16:creationId xmlns:a16="http://schemas.microsoft.com/office/drawing/2014/main" id="{304CE3EA-090B-8145-AFB2-27A331C007D9}"/>
              </a:ext>
            </a:extLst>
          </p:cNvPr>
          <p:cNvSpPr/>
          <p:nvPr/>
        </p:nvSpPr>
        <p:spPr bwMode="auto">
          <a:xfrm>
            <a:off x="2194978" y="4568944"/>
            <a:ext cx="2377022" cy="29255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1" name="角丸四角形吹き出し 14">
            <a:extLst>
              <a:ext uri="{FF2B5EF4-FFF2-40B4-BE49-F238E27FC236}">
                <a16:creationId xmlns:a16="http://schemas.microsoft.com/office/drawing/2014/main" id="{FA37D36B-20C9-734A-A1E7-483EA7BA96CE}"/>
              </a:ext>
            </a:extLst>
          </p:cNvPr>
          <p:cNvSpPr/>
          <p:nvPr/>
        </p:nvSpPr>
        <p:spPr bwMode="auto">
          <a:xfrm>
            <a:off x="5039750" y="4399639"/>
            <a:ext cx="3340284" cy="530500"/>
          </a:xfrm>
          <a:prstGeom prst="wedgeRoundRectCallout">
            <a:avLst>
              <a:gd name="adj1" fmla="val -56777"/>
              <a:gd name="adj2" fmla="val 4236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改ページ機能で、一覧の表示行数、または指定ページへ遷移することができる</a:t>
            </a:r>
          </a:p>
        </p:txBody>
      </p:sp>
      <p:sp>
        <p:nvSpPr>
          <p:cNvPr id="22" name="角丸四角形吹き出し 14">
            <a:extLst>
              <a:ext uri="{FF2B5EF4-FFF2-40B4-BE49-F238E27FC236}">
                <a16:creationId xmlns:a16="http://schemas.microsoft.com/office/drawing/2014/main" id="{01A80E83-AD8E-194F-9173-6619E14324E3}"/>
              </a:ext>
            </a:extLst>
          </p:cNvPr>
          <p:cNvSpPr/>
          <p:nvPr/>
        </p:nvSpPr>
        <p:spPr bwMode="auto">
          <a:xfrm>
            <a:off x="5090889" y="422996"/>
            <a:ext cx="2620294" cy="530500"/>
          </a:xfrm>
          <a:prstGeom prst="wedgeRoundRectCallout">
            <a:avLst>
              <a:gd name="adj1" fmla="val -41374"/>
              <a:gd name="adj2" fmla="val 75210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条件を指定し、絞り込んだ一覧が表示できる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正方形/長方形 16">
            <a:extLst>
              <a:ext uri="{FF2B5EF4-FFF2-40B4-BE49-F238E27FC236}">
                <a16:creationId xmlns:a16="http://schemas.microsoft.com/office/drawing/2014/main" id="{CC52A451-C5DD-1B48-8D15-10F7F78E4F65}"/>
              </a:ext>
            </a:extLst>
          </p:cNvPr>
          <p:cNvSpPr/>
          <p:nvPr/>
        </p:nvSpPr>
        <p:spPr bwMode="auto">
          <a:xfrm>
            <a:off x="7619561" y="1492422"/>
            <a:ext cx="1021215" cy="2881089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4" name="角丸四角形吹き出し 12">
            <a:extLst>
              <a:ext uri="{FF2B5EF4-FFF2-40B4-BE49-F238E27FC236}">
                <a16:creationId xmlns:a16="http://schemas.microsoft.com/office/drawing/2014/main" id="{8A89FF0D-E125-F94A-9615-84B1C4CC077F}"/>
              </a:ext>
            </a:extLst>
          </p:cNvPr>
          <p:cNvSpPr/>
          <p:nvPr/>
        </p:nvSpPr>
        <p:spPr bwMode="auto">
          <a:xfrm>
            <a:off x="4801083" y="2751161"/>
            <a:ext cx="2577166" cy="653879"/>
          </a:xfrm>
          <a:prstGeom prst="wedgeRoundRectCallout">
            <a:avLst>
              <a:gd name="adj1" fmla="val 55099"/>
              <a:gd name="adj2" fmla="val -115756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編集・削除ボタン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押下すると対象項目」</a:t>
            </a:r>
            <a:r>
              <a:rPr kumimoji="0" lang="ja-JP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更新することができる</a:t>
            </a:r>
            <a:endParaRPr kumimoji="0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432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FFF7E4-B657-F44D-997F-6D61FE03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565588"/>
            <a:ext cx="8509299" cy="4302055"/>
          </a:xfrm>
          <a:prstGeom prst="rect">
            <a:avLst/>
          </a:prstGeom>
        </p:spPr>
      </p:pic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4174" y="99573"/>
            <a:ext cx="2925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項目追加</a:t>
            </a:r>
            <a:endParaRPr kumimoji="1" lang="ja-JP" altLang="en-US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3087414" y="2059129"/>
            <a:ext cx="1882619" cy="1747198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5" name="角丸四角形吹き出し 14"/>
          <p:cNvSpPr/>
          <p:nvPr/>
        </p:nvSpPr>
        <p:spPr bwMode="auto">
          <a:xfrm>
            <a:off x="3812716" y="3806327"/>
            <a:ext cx="2314634" cy="530500"/>
          </a:xfrm>
          <a:prstGeom prst="wedgeRoundRectCallout">
            <a:avLst>
              <a:gd name="adj1" fmla="val -47115"/>
              <a:gd name="adj2" fmla="val -9107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追加した項目情報を入力し、データモデル</a:t>
            </a:r>
            <a:r>
              <a:rPr lang="ja-JP" altLang="en-US" sz="1000" b="1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lang="zh-C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自動的に作成する。</a:t>
            </a:r>
            <a:endParaRPr lang="ja-JP" altLang="en-US" sz="1000" b="1" dirty="0">
              <a:solidFill>
                <a:srgbClr val="000000">
                  <a:lumMod val="75000"/>
                  <a:lumOff val="25000"/>
                </a:srgbClr>
              </a:solidFill>
              <a:effectLst>
                <a:outerShdw blurRad="38100" dist="38100" dir="2700000" algn="tl">
                  <a:srgbClr val="FFFFFF">
                    <a:alpha val="43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86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4056" y="265510"/>
            <a:ext cx="5611416" cy="241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矩形 6"/>
          <p:cNvSpPr>
            <a:spLocks noChangeArrowheads="1"/>
          </p:cNvSpPr>
          <p:nvPr/>
        </p:nvSpPr>
        <p:spPr bwMode="auto">
          <a:xfrm>
            <a:off x="0" y="3440383"/>
            <a:ext cx="9144000" cy="1703117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9940" name="组合 13"/>
          <p:cNvGrpSpPr>
            <a:grpSpLocks noChangeAspect="1"/>
          </p:cNvGrpSpPr>
          <p:nvPr/>
        </p:nvGrpSpPr>
        <p:grpSpPr bwMode="auto">
          <a:xfrm>
            <a:off x="4990670" y="2149853"/>
            <a:ext cx="4183856" cy="2611041"/>
            <a:chOff x="0" y="0"/>
            <a:chExt cx="5324473" cy="3322983"/>
          </a:xfrm>
        </p:grpSpPr>
        <p:pic>
          <p:nvPicPr>
            <p:cNvPr id="39943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4" name="图片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41" name="文本框 12"/>
          <p:cNvSpPr txBox="1">
            <a:spLocks noChangeArrowheads="1"/>
          </p:cNvSpPr>
          <p:nvPr/>
        </p:nvSpPr>
        <p:spPr bwMode="auto">
          <a:xfrm>
            <a:off x="542925" y="1840090"/>
            <a:ext cx="79247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ご清聴有難うございました</a:t>
            </a:r>
          </a:p>
        </p:txBody>
      </p:sp>
      <p:cxnSp>
        <p:nvCxnSpPr>
          <p:cNvPr id="39942" name="直接连接符 58"/>
          <p:cNvCxnSpPr>
            <a:cxnSpLocks noChangeShapeType="1"/>
          </p:cNvCxnSpPr>
          <p:nvPr/>
        </p:nvCxnSpPr>
        <p:spPr bwMode="auto">
          <a:xfrm>
            <a:off x="2602706" y="2763420"/>
            <a:ext cx="3938588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" name="组合 10"/>
          <p:cNvGrpSpPr/>
          <p:nvPr/>
        </p:nvGrpSpPr>
        <p:grpSpPr>
          <a:xfrm>
            <a:off x="3475237" y="3567793"/>
            <a:ext cx="2363432" cy="1259039"/>
            <a:chOff x="3916976" y="1700809"/>
            <a:chExt cx="3024152" cy="1578822"/>
          </a:xfrm>
        </p:grpSpPr>
        <p:pic>
          <p:nvPicPr>
            <p:cNvPr id="24" name="图片 11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9789" y="1700809"/>
              <a:ext cx="2691389" cy="577327"/>
            </a:xfrm>
            <a:prstGeom prst="rect">
              <a:avLst/>
            </a:prstGeom>
          </p:spPr>
        </p:pic>
        <p:sp>
          <p:nvSpPr>
            <p:cNvPr id="25" name="Rectangle 3"/>
            <p:cNvSpPr txBox="1">
              <a:spLocks noChangeArrowheads="1"/>
            </p:cNvSpPr>
            <p:nvPr/>
          </p:nvSpPr>
          <p:spPr bwMode="gray">
            <a:xfrm>
              <a:off x="3916976" y="2982733"/>
              <a:ext cx="3024152" cy="296898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itchFamily="2" charset="2"/>
                <a:buNone/>
                <a:defRPr sz="2000" kern="1200">
                  <a:solidFill>
                    <a:schemeClr val="tx1"/>
                  </a:solidFill>
                  <a:latin typeface="Verdana" pitchFamily="34" charset="0"/>
                  <a:ea typeface="ＭＳ Ｐゴシック" pitchFamily="50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 reliable and professional</a:t>
              </a:r>
              <a:endParaRPr lang="ja-JP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3"/>
            <p:cNvSpPr txBox="1">
              <a:spLocks noChangeArrowheads="1"/>
            </p:cNvSpPr>
            <p:nvPr/>
          </p:nvSpPr>
          <p:spPr bwMode="gray">
            <a:xfrm>
              <a:off x="4119789" y="2426250"/>
              <a:ext cx="2691390" cy="5240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itchFamily="2" charset="2"/>
                <a:buNone/>
                <a:defRPr sz="2000" kern="1200">
                  <a:solidFill>
                    <a:schemeClr val="tx1"/>
                  </a:solidFill>
                  <a:latin typeface="Verdana" pitchFamily="34" charset="0"/>
                  <a:ea typeface="ＭＳ Ｐゴシック" pitchFamily="50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lang="ja-JP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4056" y="265510"/>
            <a:ext cx="5611416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6"/>
          <p:cNvSpPr>
            <a:spLocks noChangeArrowheads="1"/>
          </p:cNvSpPr>
          <p:nvPr/>
        </p:nvSpPr>
        <p:spPr bwMode="auto">
          <a:xfrm>
            <a:off x="0" y="3666320"/>
            <a:ext cx="9144000" cy="14668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414" name="组合 13"/>
          <p:cNvGrpSpPr>
            <a:grpSpLocks noChangeAspect="1"/>
          </p:cNvGrpSpPr>
          <p:nvPr/>
        </p:nvGrpSpPr>
        <p:grpSpPr bwMode="auto">
          <a:xfrm>
            <a:off x="5103019" y="2383631"/>
            <a:ext cx="4183856" cy="2611041"/>
            <a:chOff x="0" y="0"/>
            <a:chExt cx="5324473" cy="3322983"/>
          </a:xfrm>
        </p:grpSpPr>
        <p:pic>
          <p:nvPicPr>
            <p:cNvPr id="17417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8" name="图片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0" y="1178719"/>
            <a:ext cx="1915716" cy="4062651"/>
            <a:chOff x="0" y="1571625"/>
            <a:chExt cx="2554288" cy="5416868"/>
          </a:xfrm>
        </p:grpSpPr>
        <p:sp>
          <p:nvSpPr>
            <p:cNvPr id="17412" name="文本框 8"/>
            <p:cNvSpPr txBox="1">
              <a:spLocks noChangeArrowheads="1"/>
            </p:cNvSpPr>
            <p:nvPr/>
          </p:nvSpPr>
          <p:spPr bwMode="auto">
            <a:xfrm>
              <a:off x="0" y="1571625"/>
              <a:ext cx="1495425" cy="5416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5800" b="1" dirty="0">
                  <a:solidFill>
                    <a:srgbClr val="1C4885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8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16" name="文本框 19"/>
            <p:cNvSpPr>
              <a:spLocks/>
            </p:cNvSpPr>
            <p:nvPr/>
          </p:nvSpPr>
          <p:spPr bwMode="auto">
            <a:xfrm>
              <a:off x="490538" y="4902200"/>
              <a:ext cx="2063750" cy="915988"/>
            </a:xfrm>
            <a:custGeom>
              <a:avLst/>
              <a:gdLst>
                <a:gd name="T0" fmla="*/ 688223 w 2064307"/>
                <a:gd name="T1" fmla="*/ 0 h 916126"/>
                <a:gd name="T2" fmla="*/ 1376448 w 2064307"/>
                <a:gd name="T3" fmla="*/ 0 h 916126"/>
                <a:gd name="T4" fmla="*/ 1376448 w 2064307"/>
                <a:gd name="T5" fmla="*/ 367109 h 916126"/>
                <a:gd name="T6" fmla="*/ 2060411 w 2064307"/>
                <a:gd name="T7" fmla="*/ 367109 h 916126"/>
                <a:gd name="T8" fmla="*/ 2060411 w 2064307"/>
                <a:gd name="T9" fmla="*/ 915160 h 916126"/>
                <a:gd name="T10" fmla="*/ 0 w 2064307"/>
                <a:gd name="T11" fmla="*/ 915160 h 916126"/>
                <a:gd name="T12" fmla="*/ 0 w 2064307"/>
                <a:gd name="T13" fmla="*/ 367109 h 916126"/>
                <a:gd name="T14" fmla="*/ 688223 w 2064307"/>
                <a:gd name="T15" fmla="*/ 367109 h 916126"/>
                <a:gd name="T16" fmla="*/ 688223 w 2064307"/>
                <a:gd name="T17" fmla="*/ 0 h 9161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4307" h="916126">
                  <a:moveTo>
                    <a:pt x="689525" y="0"/>
                  </a:moveTo>
                  <a:lnTo>
                    <a:pt x="1379051" y="0"/>
                  </a:lnTo>
                  <a:lnTo>
                    <a:pt x="1379051" y="367494"/>
                  </a:lnTo>
                  <a:lnTo>
                    <a:pt x="2064307" y="367494"/>
                  </a:lnTo>
                  <a:lnTo>
                    <a:pt x="2064307" y="916126"/>
                  </a:lnTo>
                  <a:lnTo>
                    <a:pt x="0" y="916126"/>
                  </a:lnTo>
                  <a:lnTo>
                    <a:pt x="0" y="367494"/>
                  </a:lnTo>
                  <a:lnTo>
                    <a:pt x="689525" y="367494"/>
                  </a:lnTo>
                  <a:lnTo>
                    <a:pt x="68952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3" name="文本框 12"/>
          <p:cNvSpPr txBox="1">
            <a:spLocks noChangeArrowheads="1"/>
          </p:cNvSpPr>
          <p:nvPr/>
        </p:nvSpPr>
        <p:spPr bwMode="auto">
          <a:xfrm>
            <a:off x="2069901" y="2742990"/>
            <a:ext cx="57172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ja-JP" altLang="en-US" sz="54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背景・概要</a:t>
            </a:r>
            <a:endParaRPr lang="zh-CN" altLang="en-US" sz="5400" b="1" dirty="0">
              <a:solidFill>
                <a:srgbClr val="1C4885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2131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背景</a:t>
            </a:r>
            <a:endParaRPr lang="en-US" altLang="ja-JP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97181" y="534829"/>
            <a:ext cx="8146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ja-JP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変化するビジネス環境で、保険会社のお客様が次のニーズがあります。</a:t>
            </a:r>
            <a:endParaRPr lang="en-US" altLang="ja-JP" sz="2000" b="1" dirty="0">
              <a:solidFill>
                <a:schemeClr val="tx1">
                  <a:lumMod val="85000"/>
                  <a:lumOff val="15000"/>
                </a:schemeClr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20834" y="931506"/>
            <a:ext cx="80589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14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保険会社が消費者へ、必要なサービスを、必要なときに、速やかに提供できるプラットフォーム。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  <p:sp>
        <p:nvSpPr>
          <p:cNvPr id="67" name="正方形/長方形 66"/>
          <p:cNvSpPr/>
          <p:nvPr/>
        </p:nvSpPr>
        <p:spPr>
          <a:xfrm>
            <a:off x="220833" y="1205366"/>
            <a:ext cx="80589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少額短期保険ならば、従来型商品供給・販売のバリューチェーンを破壊し、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    保険会社、契約者ともに価格・サービス内容価値の向上に寄与する。</a:t>
            </a:r>
          </a:p>
        </p:txBody>
      </p:sp>
      <p:sp>
        <p:nvSpPr>
          <p:cNvPr id="68" name="正方形/長方形 67"/>
          <p:cNvSpPr/>
          <p:nvPr/>
        </p:nvSpPr>
        <p:spPr>
          <a:xfrm>
            <a:off x="220833" y="1718292"/>
            <a:ext cx="80589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消費者接点の多い事業会社（家電ならば量販店、家なら不動産屋）の販売網を活かして、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    消費者により近いところでの販売促進を可能とする。</a:t>
            </a:r>
          </a:p>
        </p:txBody>
      </p:sp>
      <p:sp>
        <p:nvSpPr>
          <p:cNvPr id="69" name="正方形/長方形 68"/>
          <p:cNvSpPr/>
          <p:nvPr/>
        </p:nvSpPr>
        <p:spPr>
          <a:xfrm>
            <a:off x="214045" y="2617415"/>
            <a:ext cx="27895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★保険業務を一気通貫で提供</a:t>
            </a:r>
            <a:endParaRPr lang="ja-JP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214045" y="3283244"/>
            <a:ext cx="34948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★</a:t>
            </a:r>
            <a:r>
              <a:rPr lang="ja-JP" altLang="ja-JP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短期間で新商品の開発・改定を実現</a:t>
            </a:r>
            <a:endParaRPr lang="ja-JP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ＭＳ Ｐゴシック" panose="020B0600070205080204" pitchFamily="50" charset="-128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197181" y="4145757"/>
            <a:ext cx="5598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★</a:t>
            </a:r>
            <a:r>
              <a:rPr lang="en-US" altLang="ja-JP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API</a:t>
            </a:r>
            <a:r>
              <a:rPr lang="ja-JP" altLang="ja-JP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の提供により、保険に係るバリューチェーンとの連携が容易</a:t>
            </a:r>
            <a:endParaRPr lang="ja-JP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ＭＳ Ｐゴシック" panose="020B0600070205080204" pitchFamily="50" charset="-128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54174" y="2289327"/>
            <a:ext cx="7003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上記のニーズ検討により、下記特徴の製品が求められる。</a:t>
            </a:r>
            <a:endParaRPr lang="ja-JP" altLang="en-US" sz="1600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20833" y="2989376"/>
            <a:ext cx="8138531" cy="283126"/>
            <a:chOff x="672714" y="3617322"/>
            <a:chExt cx="8138531" cy="283126"/>
          </a:xfrm>
        </p:grpSpPr>
        <p:sp>
          <p:nvSpPr>
            <p:cNvPr id="73" name="正方形/長方形 72"/>
            <p:cNvSpPr/>
            <p:nvPr/>
          </p:nvSpPr>
          <p:spPr bwMode="auto">
            <a:xfrm>
              <a:off x="672714" y="3617322"/>
              <a:ext cx="936104" cy="28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ja-JP" altLang="en-US" sz="1000" b="1" i="0" u="none" strike="noStrike" cap="none" normalizeH="0" baseline="0" dirty="0">
                  <a:ln>
                    <a:noFill/>
                  </a:ln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保険商品開発</a:t>
              </a:r>
            </a:p>
          </p:txBody>
        </p:sp>
        <p:sp>
          <p:nvSpPr>
            <p:cNvPr id="74" name="正方形/長方形 73"/>
            <p:cNvSpPr/>
            <p:nvPr/>
          </p:nvSpPr>
          <p:spPr bwMode="auto">
            <a:xfrm>
              <a:off x="1896850" y="3617322"/>
              <a:ext cx="936104" cy="28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000" b="1" dirty="0"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見積提案</a:t>
              </a:r>
            </a:p>
          </p:txBody>
        </p:sp>
        <p:sp>
          <p:nvSpPr>
            <p:cNvPr id="75" name="正方形/長方形 74"/>
            <p:cNvSpPr/>
            <p:nvPr/>
          </p:nvSpPr>
          <p:spPr bwMode="auto">
            <a:xfrm>
              <a:off x="3120986" y="3617885"/>
              <a:ext cx="936104" cy="28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000" b="1" dirty="0"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契約手続き</a:t>
              </a:r>
            </a:p>
          </p:txBody>
        </p:sp>
        <p:sp>
          <p:nvSpPr>
            <p:cNvPr id="76" name="正方形/長方形 75"/>
            <p:cNvSpPr/>
            <p:nvPr/>
          </p:nvSpPr>
          <p:spPr bwMode="auto">
            <a:xfrm>
              <a:off x="4304161" y="3618417"/>
              <a:ext cx="936104" cy="28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000" b="1" dirty="0"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事故対応</a:t>
              </a:r>
              <a:endParaRPr kumimoji="1" lang="ja-JP" altLang="en-US" sz="1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8" name="正方形/長方形 77"/>
            <p:cNvSpPr/>
            <p:nvPr/>
          </p:nvSpPr>
          <p:spPr bwMode="auto">
            <a:xfrm>
              <a:off x="5486590" y="3618524"/>
              <a:ext cx="936104" cy="28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000" b="1" dirty="0"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保険金支払</a:t>
              </a:r>
              <a:endParaRPr kumimoji="1" lang="ja-JP" altLang="en-US" sz="1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9" name="正方形/長方形 78"/>
            <p:cNvSpPr/>
            <p:nvPr/>
          </p:nvSpPr>
          <p:spPr bwMode="auto">
            <a:xfrm>
              <a:off x="6690861" y="3618417"/>
              <a:ext cx="936104" cy="28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000" b="1" dirty="0"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契約保全</a:t>
              </a:r>
              <a:endParaRPr kumimoji="1" lang="ja-JP" altLang="en-US" sz="1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0" name="正方形/長方形 79"/>
            <p:cNvSpPr/>
            <p:nvPr/>
          </p:nvSpPr>
          <p:spPr bwMode="auto">
            <a:xfrm>
              <a:off x="7875141" y="3619602"/>
              <a:ext cx="936104" cy="28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000" b="1" dirty="0"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・・・</a:t>
              </a:r>
              <a:endParaRPr kumimoji="1" lang="ja-JP" altLang="en-US" sz="1000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101" name="直線矢印コネクタ 100"/>
            <p:cNvCxnSpPr>
              <a:stCxn id="73" idx="3"/>
              <a:endCxn id="74" idx="1"/>
            </p:cNvCxnSpPr>
            <p:nvPr/>
          </p:nvCxnSpPr>
          <p:spPr>
            <a:xfrm>
              <a:off x="1608818" y="3757745"/>
              <a:ext cx="288032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/>
            <p:cNvCxnSpPr>
              <a:stCxn id="74" idx="3"/>
              <a:endCxn id="75" idx="1"/>
            </p:cNvCxnSpPr>
            <p:nvPr/>
          </p:nvCxnSpPr>
          <p:spPr>
            <a:xfrm>
              <a:off x="2832954" y="3757745"/>
              <a:ext cx="288032" cy="563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/>
            <p:cNvCxnSpPr>
              <a:stCxn id="75" idx="3"/>
              <a:endCxn id="76" idx="1"/>
            </p:cNvCxnSpPr>
            <p:nvPr/>
          </p:nvCxnSpPr>
          <p:spPr>
            <a:xfrm>
              <a:off x="4057090" y="3758308"/>
              <a:ext cx="247071" cy="532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矢印コネクタ 103"/>
            <p:cNvCxnSpPr>
              <a:stCxn id="76" idx="3"/>
              <a:endCxn id="78" idx="1"/>
            </p:cNvCxnSpPr>
            <p:nvPr/>
          </p:nvCxnSpPr>
          <p:spPr>
            <a:xfrm>
              <a:off x="5240265" y="3758840"/>
              <a:ext cx="246325" cy="107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矢印コネクタ 104"/>
            <p:cNvCxnSpPr>
              <a:stCxn id="78" idx="3"/>
              <a:endCxn id="79" idx="1"/>
            </p:cNvCxnSpPr>
            <p:nvPr/>
          </p:nvCxnSpPr>
          <p:spPr>
            <a:xfrm flipV="1">
              <a:off x="6422694" y="3758840"/>
              <a:ext cx="268167" cy="107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/>
            <p:cNvCxnSpPr>
              <a:stCxn id="79" idx="3"/>
              <a:endCxn id="80" idx="1"/>
            </p:cNvCxnSpPr>
            <p:nvPr/>
          </p:nvCxnSpPr>
          <p:spPr>
            <a:xfrm>
              <a:off x="7626965" y="3758840"/>
              <a:ext cx="248176" cy="118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正方形/長方形 106"/>
          <p:cNvSpPr/>
          <p:nvPr/>
        </p:nvSpPr>
        <p:spPr bwMode="auto">
          <a:xfrm>
            <a:off x="4854355" y="3595900"/>
            <a:ext cx="3603111" cy="464543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商品・業務部品群・ビジネスルールエンジンとして、</a:t>
            </a:r>
            <a:endParaRPr lang="en-US" altLang="ja-JP" sz="1000" b="1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000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弊社の</a:t>
            </a:r>
            <a:r>
              <a:rPr lang="en-US" altLang="ja-JP" sz="1000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lang="en-US" altLang="zh-CN" sz="1000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R</a:t>
            </a:r>
            <a:r>
              <a:rPr lang="en-US" altLang="ja-JP" sz="1000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DS</a:t>
            </a:r>
            <a:r>
              <a:rPr lang="ja-JP" altLang="en-US" sz="1000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ツールを</a:t>
            </a:r>
            <a:r>
              <a:rPr lang="zh-CN" altLang="en-US" sz="1000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活かさせて頂きたい</a:t>
            </a:r>
            <a:r>
              <a:rPr lang="ja-JP" altLang="en-US" sz="1000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です。</a:t>
            </a:r>
            <a:endParaRPr kumimoji="1" lang="ja-JP" altLang="en-US" sz="1000" b="1" i="0" u="none" strike="noStrike" cap="none" normalizeH="0" baseline="0" dirty="0">
              <a:ln>
                <a:noFill/>
              </a:ln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220833" y="3602938"/>
            <a:ext cx="38044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①「商品管理と、見積もり・契約・保全等の業務を分離」</a:t>
            </a:r>
          </a:p>
        </p:txBody>
      </p:sp>
      <p:sp>
        <p:nvSpPr>
          <p:cNvPr id="109" name="正方形/長方形 108"/>
          <p:cNvSpPr/>
          <p:nvPr/>
        </p:nvSpPr>
        <p:spPr>
          <a:xfrm>
            <a:off x="220833" y="3877570"/>
            <a:ext cx="41044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②「保障・補償を部品化し、組み合わせることで商品を組成」</a:t>
            </a:r>
          </a:p>
        </p:txBody>
      </p:sp>
      <p:sp>
        <p:nvSpPr>
          <p:cNvPr id="110" name="右矢印 109"/>
          <p:cNvSpPr/>
          <p:nvPr/>
        </p:nvSpPr>
        <p:spPr bwMode="auto">
          <a:xfrm>
            <a:off x="4287228" y="3701716"/>
            <a:ext cx="425822" cy="22302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 algn="ctr">
            <a:solidFill>
              <a:srgbClr val="4064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9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1" name="正方形/長方形 110"/>
          <p:cNvSpPr/>
          <p:nvPr/>
        </p:nvSpPr>
        <p:spPr>
          <a:xfrm>
            <a:off x="235947" y="4486104"/>
            <a:ext cx="42643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保険業のデジタルトランスフォーメーションに取り込みやすくなるように</a:t>
            </a:r>
          </a:p>
        </p:txBody>
      </p:sp>
    </p:spTree>
    <p:extLst>
      <p:ext uri="{BB962C8B-B14F-4D97-AF65-F5344CB8AC3E}">
        <p14:creationId xmlns:p14="http://schemas.microsoft.com/office/powerpoint/2010/main" val="1266160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2131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概要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正方形/長方形 111">
            <a:extLst>
              <a:ext uri="{FF2B5EF4-FFF2-40B4-BE49-F238E27FC236}">
                <a16:creationId xmlns:a16="http://schemas.microsoft.com/office/drawing/2014/main" id="{A36AC6A7-7401-8345-8042-C16DF36DD518}"/>
              </a:ext>
            </a:extLst>
          </p:cNvPr>
          <p:cNvSpPr/>
          <p:nvPr/>
        </p:nvSpPr>
        <p:spPr>
          <a:xfrm>
            <a:off x="224594" y="635832"/>
            <a:ext cx="818788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ja-JP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B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R</a:t>
            </a:r>
            <a:r>
              <a:rPr lang="en-US" altLang="ja-JP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DS</a:t>
            </a:r>
            <a:r>
              <a:rPr lang="ja-JP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とは </a:t>
            </a:r>
            <a:r>
              <a:rPr lang="en-US" altLang="ja-JP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Business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Rule </a:t>
            </a:r>
            <a:r>
              <a:rPr lang="en-US" altLang="ja-JP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Driver System</a:t>
            </a:r>
            <a:r>
              <a:rPr lang="ja-JP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の略称である。</a:t>
            </a:r>
            <a:endParaRPr lang="en-US" altLang="ja-JP" sz="2000" b="1" dirty="0">
              <a:solidFill>
                <a:schemeClr val="tx1">
                  <a:lumMod val="85000"/>
                  <a:lumOff val="15000"/>
                </a:schemeClr>
              </a:solidFill>
              <a:latin typeface="Meiryo UI" pitchFamily="50" charset="-128"/>
              <a:ea typeface="Meiryo UI" pitchFamily="50" charset="-128"/>
            </a:endParaRPr>
          </a:p>
          <a:p>
            <a:pPr>
              <a:spcBef>
                <a:spcPts val="300"/>
              </a:spcBef>
            </a:pPr>
            <a:r>
              <a:rPr lang="ja-JP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つまり、ビジネス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ルール</a:t>
            </a:r>
            <a:r>
              <a:rPr lang="ja-JP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itchFamily="50" charset="-128"/>
                <a:ea typeface="Meiryo UI" pitchFamily="50" charset="-128"/>
              </a:rPr>
              <a:t>で業務システムを駆動するシステムの意味である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82B6EA-9833-E247-B35A-511B59CD7F43}"/>
              </a:ext>
            </a:extLst>
          </p:cNvPr>
          <p:cNvSpPr/>
          <p:nvPr/>
        </p:nvSpPr>
        <p:spPr>
          <a:xfrm>
            <a:off x="306592" y="1521577"/>
            <a:ext cx="7137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B</a:t>
            </a:r>
            <a:r>
              <a:rPr lang="en-US" altLang="zh-CN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R</a:t>
            </a:r>
            <a:r>
              <a:rPr lang="en-US" altLang="ja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DS</a:t>
            </a:r>
            <a:r>
              <a:rPr lang="ja" altLang="en-US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を使って、業務アプリケーションから業務ロジックを切り離すことで、開発者はアプリケーションから独立させて業務ロジックを開発し、実行できるようになります。</a:t>
            </a:r>
            <a:endParaRPr lang="zh-CN" alt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A1BBE6-E34F-544E-A682-66128958F172}"/>
              </a:ext>
            </a:extLst>
          </p:cNvPr>
          <p:cNvSpPr/>
          <p:nvPr/>
        </p:nvSpPr>
        <p:spPr>
          <a:xfrm>
            <a:off x="306592" y="2176045"/>
            <a:ext cx="457200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仮定条件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</a:t>
            </a:r>
            <a:r>
              <a:rPr lang="ja-JP" altLang="en-US" sz="12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CN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年齢が</a:t>
            </a:r>
            <a:r>
              <a:rPr lang="en-US" altLang="zh-CN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18</a:t>
            </a:r>
            <a:r>
              <a:rPr lang="ja-JP" altLang="en-US" sz="12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歳</a:t>
            </a:r>
            <a:r>
              <a:rPr lang="zh-CN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以上である</a:t>
            </a:r>
            <a:endParaRPr lang="ja" altLang="en-US" sz="120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顧客の</a:t>
            </a:r>
            <a:r>
              <a:rPr lang="zh-CN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キャッシュカード</a:t>
            </a:r>
            <a:r>
              <a:rPr lang="ja-JP" altLang="en-US" sz="12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CN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残高</a:t>
            </a:r>
            <a:r>
              <a:rPr lang="ja-JP" altLang="en-US" sz="12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が</a:t>
            </a:r>
            <a:r>
              <a:rPr lang="ja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100,000</a:t>
            </a:r>
            <a:r>
              <a:rPr lang="ja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円 より大きい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その場合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顧客</a:t>
            </a:r>
            <a:r>
              <a:rPr lang="ja-JP" altLang="en-US" sz="12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に</a:t>
            </a:r>
            <a:r>
              <a:rPr lang="zh-CN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最高級ワイン</a:t>
            </a:r>
            <a:r>
              <a:rPr lang="ja-JP" altLang="en-US" sz="12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</a:t>
            </a:r>
            <a:r>
              <a:rPr lang="zh-CN" altLang="en-US" sz="12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推薦する</a:t>
            </a:r>
            <a:endParaRPr lang="ja" altLang="en-US" sz="120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D32831-FC59-0F4E-975D-924BAD56DD60}"/>
              </a:ext>
            </a:extLst>
          </p:cNvPr>
          <p:cNvSpPr/>
          <p:nvPr/>
        </p:nvSpPr>
        <p:spPr>
          <a:xfrm>
            <a:off x="242045" y="3261401"/>
            <a:ext cx="7761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71717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このように、</a:t>
            </a:r>
            <a:r>
              <a:rPr lang="ja" altLang="en-US" sz="1600" dirty="0">
                <a:solidFill>
                  <a:srgbClr val="171717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業務ロジックは実行可能なルールセットとしてパッケージ化され、単一のエンティティーとしてアプリケーション・コードから呼び出されます。そのため、</a:t>
            </a:r>
            <a:r>
              <a:rPr lang="zh-CN" altLang="en-US" sz="1600" dirty="0">
                <a:solidFill>
                  <a:srgbClr val="171717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仕様が変更された時、ルールだけ</a:t>
            </a:r>
            <a:r>
              <a:rPr lang="ja" altLang="en-US" sz="1600" dirty="0">
                <a:solidFill>
                  <a:srgbClr val="171717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変更を行って、アプリケーションまたはプロセス・コードの変更は不要</a:t>
            </a:r>
            <a:r>
              <a:rPr lang="zh-CN" altLang="en-US" sz="1600" dirty="0">
                <a:solidFill>
                  <a:srgbClr val="171717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になる</a:t>
            </a:r>
            <a:r>
              <a:rPr lang="ja" altLang="en-US" sz="1600" dirty="0">
                <a:solidFill>
                  <a:srgbClr val="171717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 </a:t>
            </a:r>
            <a:endParaRPr lang="en-US" altLang="ja" sz="1600" dirty="0">
              <a:solidFill>
                <a:srgbClr val="171717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CN" altLang="en-US" sz="1600" dirty="0">
                <a:solidFill>
                  <a:srgbClr val="171717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さらに、</a:t>
            </a:r>
            <a:r>
              <a:rPr lang="en-US" altLang="zh-CN" sz="1600" dirty="0">
                <a:solidFill>
                  <a:srgbClr val="171717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BRDS</a:t>
            </a:r>
            <a:r>
              <a:rPr lang="zh-CN" altLang="en-US" sz="1600" dirty="0">
                <a:solidFill>
                  <a:srgbClr val="171717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管理ツールを使って、開発が分からなくても、ルールを編集することができる。</a:t>
            </a:r>
            <a:endParaRPr lang="zh-CN" alt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4056" y="265510"/>
            <a:ext cx="5611416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510" name="组合 13"/>
          <p:cNvGrpSpPr>
            <a:grpSpLocks noChangeAspect="1"/>
          </p:cNvGrpSpPr>
          <p:nvPr/>
        </p:nvGrpSpPr>
        <p:grpSpPr bwMode="auto">
          <a:xfrm>
            <a:off x="5103019" y="2383631"/>
            <a:ext cx="4183856" cy="2611041"/>
            <a:chOff x="0" y="0"/>
            <a:chExt cx="5324473" cy="3322983"/>
          </a:xfrm>
        </p:grpSpPr>
        <p:pic>
          <p:nvPicPr>
            <p:cNvPr id="21513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图片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0" y="1178719"/>
            <a:ext cx="1872854" cy="4062651"/>
            <a:chOff x="0" y="1571625"/>
            <a:chExt cx="2497138" cy="5416868"/>
          </a:xfrm>
        </p:grpSpPr>
        <p:sp>
          <p:nvSpPr>
            <p:cNvPr id="21508" name="文本框 8"/>
            <p:cNvSpPr txBox="1">
              <a:spLocks noChangeArrowheads="1"/>
            </p:cNvSpPr>
            <p:nvPr/>
          </p:nvSpPr>
          <p:spPr bwMode="auto">
            <a:xfrm>
              <a:off x="0" y="1571625"/>
              <a:ext cx="1495425" cy="5416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5800" b="1" dirty="0">
                  <a:solidFill>
                    <a:srgbClr val="1C4885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8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12" name="文本框 17"/>
            <p:cNvSpPr>
              <a:spLocks/>
            </p:cNvSpPr>
            <p:nvPr/>
          </p:nvSpPr>
          <p:spPr bwMode="auto">
            <a:xfrm>
              <a:off x="341313" y="4933950"/>
              <a:ext cx="2155825" cy="881063"/>
            </a:xfrm>
            <a:custGeom>
              <a:avLst/>
              <a:gdLst>
                <a:gd name="T0" fmla="*/ 351871 w 2156102"/>
                <a:gd name="T1" fmla="*/ 0 h 880167"/>
                <a:gd name="T2" fmla="*/ 1116332 w 2156102"/>
                <a:gd name="T3" fmla="*/ 0 h 880167"/>
                <a:gd name="T4" fmla="*/ 791280 w 2156102"/>
                <a:gd name="T5" fmla="*/ 295205 h 880167"/>
                <a:gd name="T6" fmla="*/ 791280 w 2156102"/>
                <a:gd name="T7" fmla="*/ 308104 h 880167"/>
                <a:gd name="T8" fmla="*/ 2154163 w 2156102"/>
                <a:gd name="T9" fmla="*/ 308104 h 880167"/>
                <a:gd name="T10" fmla="*/ 2154163 w 2156102"/>
                <a:gd name="T11" fmla="*/ 886459 h 880167"/>
                <a:gd name="T12" fmla="*/ 0 w 2156102"/>
                <a:gd name="T13" fmla="*/ 886459 h 880167"/>
                <a:gd name="T14" fmla="*/ 0 w 2156102"/>
                <a:gd name="T15" fmla="*/ 340355 h 880167"/>
                <a:gd name="T16" fmla="*/ 351871 w 2156102"/>
                <a:gd name="T17" fmla="*/ 0 h 8801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56102" h="880167">
                  <a:moveTo>
                    <a:pt x="352186" y="0"/>
                  </a:moveTo>
                  <a:lnTo>
                    <a:pt x="1117336" y="0"/>
                  </a:lnTo>
                  <a:lnTo>
                    <a:pt x="791994" y="293110"/>
                  </a:lnTo>
                  <a:lnTo>
                    <a:pt x="791994" y="305918"/>
                  </a:lnTo>
                  <a:lnTo>
                    <a:pt x="2156102" y="305918"/>
                  </a:lnTo>
                  <a:lnTo>
                    <a:pt x="2156102" y="880167"/>
                  </a:lnTo>
                  <a:lnTo>
                    <a:pt x="0" y="880167"/>
                  </a:lnTo>
                  <a:lnTo>
                    <a:pt x="0" y="337940"/>
                  </a:lnTo>
                  <a:lnTo>
                    <a:pt x="3521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09" name="文本框 12"/>
          <p:cNvSpPr txBox="1">
            <a:spLocks noChangeArrowheads="1"/>
          </p:cNvSpPr>
          <p:nvPr/>
        </p:nvSpPr>
        <p:spPr bwMode="auto">
          <a:xfrm>
            <a:off x="2071686" y="2724150"/>
            <a:ext cx="43704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ja-JP" altLang="en-US" sz="5400" b="1" dirty="0">
                <a:solidFill>
                  <a:srgbClr val="1C4885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システム構成</a:t>
            </a:r>
            <a:endParaRPr lang="zh-CN" altLang="en-US" sz="5400" b="1" dirty="0">
              <a:solidFill>
                <a:srgbClr val="1C4885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130968" y="154739"/>
            <a:ext cx="23922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b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9pPr>
          </a:lstStyle>
          <a:p>
            <a:r>
              <a:rPr lang="ja" altLang="en-US" dirty="0">
                <a:solidFill>
                  <a:srgbClr val="000000"/>
                </a:solidFill>
              </a:rPr>
              <a:t>実装機能のイメージ</a:t>
            </a: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DA5DDB7-E281-E44A-91D3-89F58E30633D}"/>
              </a:ext>
            </a:extLst>
          </p:cNvPr>
          <p:cNvGrpSpPr/>
          <p:nvPr/>
        </p:nvGrpSpPr>
        <p:grpSpPr>
          <a:xfrm>
            <a:off x="237054" y="534829"/>
            <a:ext cx="8669892" cy="4322107"/>
            <a:chOff x="367471" y="1484784"/>
            <a:chExt cx="9338504" cy="4767074"/>
          </a:xfrm>
        </p:grpSpPr>
        <p:sp>
          <p:nvSpPr>
            <p:cNvPr id="61" name="角丸四角形 27">
              <a:extLst>
                <a:ext uri="{FF2B5EF4-FFF2-40B4-BE49-F238E27FC236}">
                  <a16:creationId xmlns:a16="http://schemas.microsoft.com/office/drawing/2014/main" id="{1FB0E140-3A68-4541-9685-5E3736401C0A}"/>
                </a:ext>
              </a:extLst>
            </p:cNvPr>
            <p:cNvSpPr/>
            <p:nvPr/>
          </p:nvSpPr>
          <p:spPr bwMode="auto">
            <a:xfrm>
              <a:off x="2936104" y="1484784"/>
              <a:ext cx="4067266" cy="4767073"/>
            </a:xfrm>
            <a:prstGeom prst="roundRect">
              <a:avLst>
                <a:gd name="adj" fmla="val 0"/>
              </a:avLst>
            </a:prstGeom>
            <a:solidFill>
              <a:srgbClr val="005BAC">
                <a:lumMod val="20000"/>
                <a:lumOff val="80000"/>
                <a:alpha val="33000"/>
              </a:srgbClr>
            </a:solidFill>
            <a:ln w="25400" cap="flat" cmpd="sng" algn="ctr">
              <a:solidFill>
                <a:srgbClr val="40647F">
                  <a:shade val="50000"/>
                </a:srgbClr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FFFFFF">
                        <a:alpha val="43000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B</a:t>
              </a:r>
              <a:r>
                <a:rPr kumimoji="1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FFFFFF">
                        <a:alpha val="43000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R</a:t>
              </a: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FFFFFF">
                        <a:alpha val="43000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DS</a:t>
              </a: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FFFFFF">
                        <a:alpha val="43000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ツールシステム</a:t>
              </a:r>
            </a:p>
          </p:txBody>
        </p:sp>
        <p:sp>
          <p:nvSpPr>
            <p:cNvPr id="62" name="角丸四角形 16">
              <a:extLst>
                <a:ext uri="{FF2B5EF4-FFF2-40B4-BE49-F238E27FC236}">
                  <a16:creationId xmlns:a16="http://schemas.microsoft.com/office/drawing/2014/main" id="{DB6F753C-C364-7A47-8577-3602B395AB4A}"/>
                </a:ext>
              </a:extLst>
            </p:cNvPr>
            <p:cNvSpPr/>
            <p:nvPr/>
          </p:nvSpPr>
          <p:spPr bwMode="auto">
            <a:xfrm>
              <a:off x="3055225" y="1752629"/>
              <a:ext cx="3841991" cy="878867"/>
            </a:xfrm>
            <a:prstGeom prst="roundRect">
              <a:avLst>
                <a:gd name="adj" fmla="val 3215"/>
              </a:avLst>
            </a:prstGeom>
            <a:solidFill>
              <a:srgbClr val="FFFFFF"/>
            </a:solidFill>
            <a:ln w="25400" cap="flat" cmpd="sng" algn="ctr">
              <a:solidFill>
                <a:srgbClr val="40647F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>
                    <a:outerShdw blurRad="38100" dist="38100" dir="2700000" algn="tl">
                      <a:srgbClr val="FFFFFF">
                        <a:alpha val="43000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クライアント</a:t>
              </a:r>
            </a:p>
          </p:txBody>
        </p:sp>
        <p:pic>
          <p:nvPicPr>
            <p:cNvPr id="63" name="図 17" descr="画面の領域">
              <a:extLst>
                <a:ext uri="{FF2B5EF4-FFF2-40B4-BE49-F238E27FC236}">
                  <a16:creationId xmlns:a16="http://schemas.microsoft.com/office/drawing/2014/main" id="{816B3795-33D6-2F49-B3F7-A414AE66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300" y="2054423"/>
              <a:ext cx="482922" cy="482922"/>
            </a:xfrm>
            <a:prstGeom prst="rect">
              <a:avLst/>
            </a:prstGeom>
          </p:spPr>
        </p:pic>
        <p:grpSp>
          <p:nvGrpSpPr>
            <p:cNvPr id="64" name="グループ化 75">
              <a:extLst>
                <a:ext uri="{FF2B5EF4-FFF2-40B4-BE49-F238E27FC236}">
                  <a16:creationId xmlns:a16="http://schemas.microsoft.com/office/drawing/2014/main" id="{386AEC4F-E39C-6F42-9AD2-B475F19C3F6C}"/>
                </a:ext>
              </a:extLst>
            </p:cNvPr>
            <p:cNvGrpSpPr/>
            <p:nvPr/>
          </p:nvGrpSpPr>
          <p:grpSpPr>
            <a:xfrm>
              <a:off x="367471" y="1499749"/>
              <a:ext cx="1969994" cy="4752108"/>
              <a:chOff x="344488" y="1556793"/>
              <a:chExt cx="1872208" cy="4752108"/>
            </a:xfrm>
          </p:grpSpPr>
          <p:sp>
            <p:nvSpPr>
              <p:cNvPr id="99" name="角丸四角形 2">
                <a:extLst>
                  <a:ext uri="{FF2B5EF4-FFF2-40B4-BE49-F238E27FC236}">
                    <a16:creationId xmlns:a16="http://schemas.microsoft.com/office/drawing/2014/main" id="{11AF89B4-57B3-5443-94A6-80D00CFAB75D}"/>
                  </a:ext>
                </a:extLst>
              </p:cNvPr>
              <p:cNvSpPr/>
              <p:nvPr/>
            </p:nvSpPr>
            <p:spPr bwMode="auto">
              <a:xfrm>
                <a:off x="344488" y="1556793"/>
                <a:ext cx="1872208" cy="4752108"/>
              </a:xfrm>
              <a:prstGeom prst="roundRect">
                <a:avLst>
                  <a:gd name="adj" fmla="val 0"/>
                </a:avLst>
              </a:prstGeom>
              <a:solidFill>
                <a:srgbClr val="E57E17">
                  <a:lumMod val="20000"/>
                  <a:lumOff val="80000"/>
                </a:srgbClr>
              </a:solidFill>
              <a:ln w="25400" cap="flat" cmpd="sng" algn="ctr">
                <a:solidFill>
                  <a:srgbClr val="40647F">
                    <a:shade val="50000"/>
                  </a:srgbClr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>
                      <a:outerShdw blurRad="38100" dist="38100" dir="2700000" algn="tl">
                        <a:srgbClr val="FFFFFF">
                          <a:alpha val="43000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ユーザー様</a:t>
                </a:r>
              </a:p>
            </p:txBody>
          </p:sp>
          <p:pic>
            <p:nvPicPr>
              <p:cNvPr id="100" name="図 15" descr="画面の領域">
                <a:extLst>
                  <a:ext uri="{FF2B5EF4-FFF2-40B4-BE49-F238E27FC236}">
                    <a16:creationId xmlns:a16="http://schemas.microsoft.com/office/drawing/2014/main" id="{6FAA9E35-A05D-FF45-9A90-57CD39D16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15" y="1945356"/>
                <a:ext cx="1525261" cy="460569"/>
              </a:xfrm>
              <a:prstGeom prst="rect">
                <a:avLst/>
              </a:prstGeom>
            </p:spPr>
          </p:pic>
          <p:grpSp>
            <p:nvGrpSpPr>
              <p:cNvPr id="101" name="グループ化 22">
                <a:extLst>
                  <a:ext uri="{FF2B5EF4-FFF2-40B4-BE49-F238E27FC236}">
                    <a16:creationId xmlns:a16="http://schemas.microsoft.com/office/drawing/2014/main" id="{DC55FF69-283C-8845-9370-13FD71D0B146}"/>
                  </a:ext>
                </a:extLst>
              </p:cNvPr>
              <p:cNvGrpSpPr/>
              <p:nvPr/>
            </p:nvGrpSpPr>
            <p:grpSpPr>
              <a:xfrm>
                <a:off x="464266" y="2554439"/>
                <a:ext cx="1666193" cy="1075622"/>
                <a:chOff x="3431304" y="4483908"/>
                <a:chExt cx="1807124" cy="1318857"/>
              </a:xfrm>
            </p:grpSpPr>
            <p:sp>
              <p:nvSpPr>
                <p:cNvPr id="105" name="角丸四角形 20">
                  <a:extLst>
                    <a:ext uri="{FF2B5EF4-FFF2-40B4-BE49-F238E27FC236}">
                      <a16:creationId xmlns:a16="http://schemas.microsoft.com/office/drawing/2014/main" id="{4522EDAD-A6EF-1D4D-9904-B4841D8062F8}"/>
                    </a:ext>
                  </a:extLst>
                </p:cNvPr>
                <p:cNvSpPr/>
                <p:nvPr/>
              </p:nvSpPr>
              <p:spPr bwMode="auto">
                <a:xfrm>
                  <a:off x="3431304" y="4483908"/>
                  <a:ext cx="1807124" cy="1318857"/>
                </a:xfrm>
                <a:prstGeom prst="roundRect">
                  <a:avLst>
                    <a:gd name="adj" fmla="val 3415"/>
                  </a:avLst>
                </a:prstGeom>
                <a:solidFill>
                  <a:srgbClr val="B5D1E2">
                    <a:lumMod val="20000"/>
                    <a:lumOff val="80000"/>
                  </a:srgbClr>
                </a:solidFill>
                <a:ln w="19050" cap="flat" cmpd="sng" algn="ctr">
                  <a:solidFill>
                    <a:srgbClr val="40647F">
                      <a:lumMod val="60000"/>
                      <a:lumOff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業務アプリケーション</a:t>
                  </a:r>
                  <a:endPara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>
                      <a:outerShdw blurRad="38100" dist="38100" dir="2700000" algn="tl">
                        <a:srgbClr val="FFFFFF">
                          <a:alpha val="43000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（保険</a:t>
                  </a:r>
                  <a:r>
                    <a:rPr kumimoji="1" lang="en-US" altLang="ja-JP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,</a:t>
                  </a: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証券</a:t>
                  </a:r>
                  <a:r>
                    <a:rPr kumimoji="1" lang="en-US" altLang="ja-JP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…</a:t>
                  </a: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）</a:t>
                  </a:r>
                </a:p>
              </p:txBody>
            </p:sp>
            <p:pic>
              <p:nvPicPr>
                <p:cNvPr id="106" name="図 13" descr="画面の領域">
                  <a:extLst>
                    <a:ext uri="{FF2B5EF4-FFF2-40B4-BE49-F238E27FC236}">
                      <a16:creationId xmlns:a16="http://schemas.microsoft.com/office/drawing/2014/main" id="{9D4E6B37-7F92-D345-86BA-BB2B353FD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98876">
                  <a:off x="3932559" y="4909785"/>
                  <a:ext cx="866896" cy="809738"/>
                </a:xfrm>
                <a:prstGeom prst="rect">
                  <a:avLst/>
                </a:prstGeom>
              </p:spPr>
            </p:pic>
          </p:grpSp>
          <p:grpSp>
            <p:nvGrpSpPr>
              <p:cNvPr id="102" name="グループ化 26">
                <a:extLst>
                  <a:ext uri="{FF2B5EF4-FFF2-40B4-BE49-F238E27FC236}">
                    <a16:creationId xmlns:a16="http://schemas.microsoft.com/office/drawing/2014/main" id="{D779618B-2E89-C94D-A828-A8C7CB0260F2}"/>
                  </a:ext>
                </a:extLst>
              </p:cNvPr>
              <p:cNvGrpSpPr/>
              <p:nvPr/>
            </p:nvGrpSpPr>
            <p:grpSpPr>
              <a:xfrm>
                <a:off x="455868" y="3765342"/>
                <a:ext cx="1666194" cy="1295709"/>
                <a:chOff x="4799391" y="4477241"/>
                <a:chExt cx="1728306" cy="1295709"/>
              </a:xfrm>
            </p:grpSpPr>
            <p:sp>
              <p:nvSpPr>
                <p:cNvPr id="103" name="角丸四角形 24">
                  <a:extLst>
                    <a:ext uri="{FF2B5EF4-FFF2-40B4-BE49-F238E27FC236}">
                      <a16:creationId xmlns:a16="http://schemas.microsoft.com/office/drawing/2014/main" id="{791568D7-B4EF-CD4F-B51F-B9E01C13955D}"/>
                    </a:ext>
                  </a:extLst>
                </p:cNvPr>
                <p:cNvSpPr/>
                <p:nvPr/>
              </p:nvSpPr>
              <p:spPr bwMode="auto">
                <a:xfrm>
                  <a:off x="4799391" y="4477241"/>
                  <a:ext cx="1728306" cy="1295709"/>
                </a:xfrm>
                <a:prstGeom prst="roundRect">
                  <a:avLst>
                    <a:gd name="adj" fmla="val 3415"/>
                  </a:avLst>
                </a:prstGeom>
                <a:solidFill>
                  <a:srgbClr val="B5D1E2">
                    <a:lumMod val="20000"/>
                    <a:lumOff val="80000"/>
                  </a:srgbClr>
                </a:solidFill>
                <a:ln w="19050" cap="flat" cmpd="sng" algn="ctr">
                  <a:solidFill>
                    <a:srgbClr val="8BB6D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パッケージ・ソフトウェア</a:t>
                  </a:r>
                  <a:endParaRPr kumimoji="1" lang="en-US" altLang="ja-JP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>
                      <a:outerShdw blurRad="38100" dist="38100" dir="2700000" algn="tl">
                        <a:srgbClr val="FFFFFF">
                          <a:alpha val="43000"/>
                        </a:srgbClr>
                      </a:outerShdw>
                    </a:effectLst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（</a:t>
                  </a:r>
                  <a:r>
                    <a:rPr kumimoji="1" lang="en-US" altLang="ja-JP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ERP,CRM…</a:t>
                  </a:r>
                  <a:r>
                    <a:rPr kumimoji="1" lang="ja-JP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effectLst>
                        <a:outerShdw blurRad="38100" dist="38100" dir="2700000" algn="tl">
                          <a:srgbClr val="FFFFFF">
                            <a:alpha val="43000"/>
                          </a:srgbClr>
                        </a:outerShdw>
                      </a:effectLst>
                      <a:uLnTx/>
                      <a:uFillTx/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）</a:t>
                  </a:r>
                </a:p>
              </p:txBody>
            </p:sp>
            <p:pic>
              <p:nvPicPr>
                <p:cNvPr id="104" name="図 14" descr="画面の領域">
                  <a:extLst>
                    <a:ext uri="{FF2B5EF4-FFF2-40B4-BE49-F238E27FC236}">
                      <a16:creationId xmlns:a16="http://schemas.microsoft.com/office/drawing/2014/main" id="{C154BD5D-BE61-004D-BF65-9AF12EC48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2490" y="4959063"/>
                  <a:ext cx="905001" cy="676369"/>
                </a:xfrm>
                <a:prstGeom prst="rect">
                  <a:avLst/>
                </a:prstGeom>
              </p:spPr>
            </p:pic>
          </p:grpSp>
        </p:grpSp>
        <p:sp>
          <p:nvSpPr>
            <p:cNvPr id="65" name="圆角矩形 1">
              <a:extLst>
                <a:ext uri="{FF2B5EF4-FFF2-40B4-BE49-F238E27FC236}">
                  <a16:creationId xmlns:a16="http://schemas.microsoft.com/office/drawing/2014/main" id="{F7320F29-6C2E-3F4C-B9D4-2600310A4898}"/>
                </a:ext>
              </a:extLst>
            </p:cNvPr>
            <p:cNvSpPr/>
            <p:nvPr/>
          </p:nvSpPr>
          <p:spPr bwMode="auto">
            <a:xfrm>
              <a:off x="7187613" y="1486816"/>
              <a:ext cx="2510681" cy="1089379"/>
            </a:xfrm>
            <a:prstGeom prst="roundRect">
              <a:avLst>
                <a:gd name="adj" fmla="val 7675"/>
              </a:avLst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BR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ビルダー</a:t>
              </a:r>
              <a:endPara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可視化</a:t>
              </a: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操作でデータモデルを作成</a:t>
              </a:r>
              <a:endParaRPr kumimoji="1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ビジネスルールの設定＆構成</a:t>
              </a:r>
            </a:p>
          </p:txBody>
        </p:sp>
        <p:sp>
          <p:nvSpPr>
            <p:cNvPr id="66" name="正方形/長方形 31">
              <a:extLst>
                <a:ext uri="{FF2B5EF4-FFF2-40B4-BE49-F238E27FC236}">
                  <a16:creationId xmlns:a16="http://schemas.microsoft.com/office/drawing/2014/main" id="{90BD8402-F7AF-7445-BC41-0D52FE8C6672}"/>
                </a:ext>
              </a:extLst>
            </p:cNvPr>
            <p:cNvSpPr/>
            <p:nvPr/>
          </p:nvSpPr>
          <p:spPr>
            <a:xfrm>
              <a:off x="2372758" y="3027390"/>
              <a:ext cx="51007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HTTP</a:t>
              </a:r>
              <a:endParaRPr kumimoji="1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8" name="正方形/長方形 33">
              <a:extLst>
                <a:ext uri="{FF2B5EF4-FFF2-40B4-BE49-F238E27FC236}">
                  <a16:creationId xmlns:a16="http://schemas.microsoft.com/office/drawing/2014/main" id="{78B63076-9CF8-2D45-92BA-D4BACA48844C}"/>
                </a:ext>
              </a:extLst>
            </p:cNvPr>
            <p:cNvSpPr/>
            <p:nvPr/>
          </p:nvSpPr>
          <p:spPr>
            <a:xfrm>
              <a:off x="2426261" y="4422304"/>
              <a:ext cx="40748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API</a:t>
              </a:r>
              <a:endParaRPr kumimoji="1" lang="ja-JP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9" name="角丸四角形 34">
              <a:extLst>
                <a:ext uri="{FF2B5EF4-FFF2-40B4-BE49-F238E27FC236}">
                  <a16:creationId xmlns:a16="http://schemas.microsoft.com/office/drawing/2014/main" id="{8F4012DA-F923-DD4B-A566-E183BB8DA8FB}"/>
                </a:ext>
              </a:extLst>
            </p:cNvPr>
            <p:cNvSpPr/>
            <p:nvPr/>
          </p:nvSpPr>
          <p:spPr bwMode="auto">
            <a:xfrm>
              <a:off x="3055225" y="2770913"/>
              <a:ext cx="3841991" cy="3384375"/>
            </a:xfrm>
            <a:prstGeom prst="roundRect">
              <a:avLst>
                <a:gd name="adj" fmla="val 520"/>
              </a:avLst>
            </a:prstGeom>
            <a:solidFill>
              <a:srgbClr val="FFFFFF"/>
            </a:solidFill>
            <a:ln w="25400" cap="flat" cmpd="sng" algn="ctr">
              <a:solidFill>
                <a:srgbClr val="40647F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38100" dir="2700000" algn="tl">
                    <a:srgbClr val="FFFFFF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70" name="正方形/長方形 35">
              <a:extLst>
                <a:ext uri="{FF2B5EF4-FFF2-40B4-BE49-F238E27FC236}">
                  <a16:creationId xmlns:a16="http://schemas.microsoft.com/office/drawing/2014/main" id="{F57249DB-BD65-974B-BE16-20A822D32EEE}"/>
                </a:ext>
              </a:extLst>
            </p:cNvPr>
            <p:cNvSpPr/>
            <p:nvPr/>
          </p:nvSpPr>
          <p:spPr>
            <a:xfrm>
              <a:off x="3055225" y="1752593"/>
              <a:ext cx="3841991" cy="230832"/>
            </a:xfrm>
            <a:prstGeom prst="rect">
              <a:avLst/>
            </a:prstGeom>
            <a:solidFill>
              <a:srgbClr val="005BAC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9900">
                        <a:alpha val="43000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クライアント</a:t>
              </a:r>
            </a:p>
          </p:txBody>
        </p:sp>
        <p:sp>
          <p:nvSpPr>
            <p:cNvPr id="73" name="正方形/長方形 36">
              <a:extLst>
                <a:ext uri="{FF2B5EF4-FFF2-40B4-BE49-F238E27FC236}">
                  <a16:creationId xmlns:a16="http://schemas.microsoft.com/office/drawing/2014/main" id="{39513F49-C9E6-174A-B282-FE845FB29882}"/>
                </a:ext>
              </a:extLst>
            </p:cNvPr>
            <p:cNvSpPr/>
            <p:nvPr/>
          </p:nvSpPr>
          <p:spPr>
            <a:xfrm>
              <a:off x="3055225" y="2770913"/>
              <a:ext cx="3841991" cy="230832"/>
            </a:xfrm>
            <a:prstGeom prst="rect">
              <a:avLst/>
            </a:prstGeom>
            <a:solidFill>
              <a:srgbClr val="005BAC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9900">
                        <a:alpha val="43000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サーバー</a:t>
              </a:r>
            </a:p>
          </p:txBody>
        </p:sp>
        <p:sp>
          <p:nvSpPr>
            <p:cNvPr id="74" name="角丸四角形 45">
              <a:extLst>
                <a:ext uri="{FF2B5EF4-FFF2-40B4-BE49-F238E27FC236}">
                  <a16:creationId xmlns:a16="http://schemas.microsoft.com/office/drawing/2014/main" id="{89D0EB73-BD54-DB4A-A943-7116C31BDAAD}"/>
                </a:ext>
              </a:extLst>
            </p:cNvPr>
            <p:cNvSpPr/>
            <p:nvPr/>
          </p:nvSpPr>
          <p:spPr bwMode="auto">
            <a:xfrm>
              <a:off x="4343847" y="3573016"/>
              <a:ext cx="1306714" cy="1438893"/>
            </a:xfrm>
            <a:prstGeom prst="roundRect">
              <a:avLst>
                <a:gd name="adj" fmla="val 4083"/>
              </a:avLst>
            </a:prstGeom>
            <a:solidFill>
              <a:srgbClr val="E57E17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BR</a:t>
              </a: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ルールサービス</a:t>
              </a:r>
            </a:p>
          </p:txBody>
        </p:sp>
        <p:sp>
          <p:nvSpPr>
            <p:cNvPr id="75" name="角丸四角形 64">
              <a:extLst>
                <a:ext uri="{FF2B5EF4-FFF2-40B4-BE49-F238E27FC236}">
                  <a16:creationId xmlns:a16="http://schemas.microsoft.com/office/drawing/2014/main" id="{A146FE1F-CBE8-754A-B363-31D8008614D3}"/>
                </a:ext>
              </a:extLst>
            </p:cNvPr>
            <p:cNvSpPr/>
            <p:nvPr/>
          </p:nvSpPr>
          <p:spPr bwMode="auto">
            <a:xfrm>
              <a:off x="3231794" y="3168277"/>
              <a:ext cx="803922" cy="1852483"/>
            </a:xfrm>
            <a:prstGeom prst="roundRect">
              <a:avLst>
                <a:gd name="adj" fmla="val 4462"/>
              </a:avLst>
            </a:prstGeom>
            <a:solidFill>
              <a:srgbClr val="BF1313">
                <a:lumMod val="40000"/>
                <a:lumOff val="60000"/>
              </a:srgbClr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eaVert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サーポートサービス</a:t>
              </a:r>
              <a:endPara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76" name="左右矢印 30">
              <a:extLst>
                <a:ext uri="{FF2B5EF4-FFF2-40B4-BE49-F238E27FC236}">
                  <a16:creationId xmlns:a16="http://schemas.microsoft.com/office/drawing/2014/main" id="{A795114B-2284-B040-BC82-BBE4197BF36F}"/>
                </a:ext>
              </a:extLst>
            </p:cNvPr>
            <p:cNvSpPr/>
            <p:nvPr/>
          </p:nvSpPr>
          <p:spPr bwMode="auto">
            <a:xfrm>
              <a:off x="2088629" y="4656764"/>
              <a:ext cx="1095459" cy="212396"/>
            </a:xfrm>
            <a:prstGeom prst="leftRightArrow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77" name="左右矢印 29">
              <a:extLst>
                <a:ext uri="{FF2B5EF4-FFF2-40B4-BE49-F238E27FC236}">
                  <a16:creationId xmlns:a16="http://schemas.microsoft.com/office/drawing/2014/main" id="{9C6BF8B6-362E-1547-8322-69B082412554}"/>
                </a:ext>
              </a:extLst>
            </p:cNvPr>
            <p:cNvSpPr/>
            <p:nvPr/>
          </p:nvSpPr>
          <p:spPr bwMode="auto">
            <a:xfrm>
              <a:off x="2095927" y="3232178"/>
              <a:ext cx="1095962" cy="216639"/>
            </a:xfrm>
            <a:prstGeom prst="leftRightArrow">
              <a:avLst/>
            </a:prstGeom>
            <a:solidFill>
              <a:srgbClr val="40647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78" name="角丸四角形 47">
              <a:extLst>
                <a:ext uri="{FF2B5EF4-FFF2-40B4-BE49-F238E27FC236}">
                  <a16:creationId xmlns:a16="http://schemas.microsoft.com/office/drawing/2014/main" id="{8E29D717-5098-2540-81C2-02D8762D18ED}"/>
                </a:ext>
              </a:extLst>
            </p:cNvPr>
            <p:cNvSpPr/>
            <p:nvPr/>
          </p:nvSpPr>
          <p:spPr bwMode="auto">
            <a:xfrm>
              <a:off x="3753464" y="2055432"/>
              <a:ext cx="2567687" cy="460893"/>
            </a:xfrm>
            <a:prstGeom prst="roundRect">
              <a:avLst>
                <a:gd name="adj" fmla="val 7048"/>
              </a:avLst>
            </a:prstGeom>
            <a:solidFill>
              <a:srgbClr val="00B050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BR</a:t>
              </a: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ビルダー</a:t>
              </a:r>
            </a:p>
          </p:txBody>
        </p:sp>
        <p:pic>
          <p:nvPicPr>
            <p:cNvPr id="79" name="図 48" descr="画面の領域">
              <a:extLst>
                <a:ext uri="{FF2B5EF4-FFF2-40B4-BE49-F238E27FC236}">
                  <a16:creationId xmlns:a16="http://schemas.microsoft.com/office/drawing/2014/main" id="{5C6BA4B1-2AE6-E147-82B3-66782FA4D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40647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880" y="2132856"/>
              <a:ext cx="309768" cy="264064"/>
            </a:xfrm>
            <a:prstGeom prst="rect">
              <a:avLst/>
            </a:prstGeom>
          </p:spPr>
        </p:pic>
        <p:sp>
          <p:nvSpPr>
            <p:cNvPr id="80" name="左右矢印 49">
              <a:extLst>
                <a:ext uri="{FF2B5EF4-FFF2-40B4-BE49-F238E27FC236}">
                  <a16:creationId xmlns:a16="http://schemas.microsoft.com/office/drawing/2014/main" id="{8B9B2191-7B36-6C4B-A779-60284DF1EFF2}"/>
                </a:ext>
              </a:extLst>
            </p:cNvPr>
            <p:cNvSpPr/>
            <p:nvPr/>
          </p:nvSpPr>
          <p:spPr bwMode="auto">
            <a:xfrm rot="5400000">
              <a:off x="3520426" y="2787793"/>
              <a:ext cx="610090" cy="144015"/>
            </a:xfrm>
            <a:prstGeom prst="leftRightArrow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81" name="左右矢印 51">
              <a:extLst>
                <a:ext uri="{FF2B5EF4-FFF2-40B4-BE49-F238E27FC236}">
                  <a16:creationId xmlns:a16="http://schemas.microsoft.com/office/drawing/2014/main" id="{6CF7F049-8350-994F-B6F8-C0F71CAD6FC1}"/>
                </a:ext>
              </a:extLst>
            </p:cNvPr>
            <p:cNvSpPr/>
            <p:nvPr/>
          </p:nvSpPr>
          <p:spPr bwMode="auto">
            <a:xfrm>
              <a:off x="4040704" y="3251016"/>
              <a:ext cx="298155" cy="134144"/>
            </a:xfrm>
            <a:prstGeom prst="leftRightArrow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pic>
          <p:nvPicPr>
            <p:cNvPr id="82" name="図 64" descr="画面の領域">
              <a:extLst>
                <a:ext uri="{FF2B5EF4-FFF2-40B4-BE49-F238E27FC236}">
                  <a16:creationId xmlns:a16="http://schemas.microsoft.com/office/drawing/2014/main" id="{2C03921C-E48A-0F43-9657-B375D8601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0000C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732" y="3356992"/>
              <a:ext cx="428177" cy="387674"/>
            </a:xfrm>
            <a:prstGeom prst="rect">
              <a:avLst/>
            </a:prstGeom>
          </p:spPr>
        </p:pic>
        <p:pic>
          <p:nvPicPr>
            <p:cNvPr id="83" name="図 65" descr="画面の領域">
              <a:extLst>
                <a:ext uri="{FF2B5EF4-FFF2-40B4-BE49-F238E27FC236}">
                  <a16:creationId xmlns:a16="http://schemas.microsoft.com/office/drawing/2014/main" id="{F4725CBF-F505-B142-8CA2-CB9918582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968" y="3655492"/>
              <a:ext cx="433799" cy="458353"/>
            </a:xfrm>
            <a:prstGeom prst="rect">
              <a:avLst/>
            </a:prstGeom>
          </p:spPr>
        </p:pic>
        <p:sp>
          <p:nvSpPr>
            <p:cNvPr id="84" name="フローチャート: 磁気ディスク 67">
              <a:extLst>
                <a:ext uri="{FF2B5EF4-FFF2-40B4-BE49-F238E27FC236}">
                  <a16:creationId xmlns:a16="http://schemas.microsoft.com/office/drawing/2014/main" id="{846BAFB5-764F-0942-9F5F-16FDFC580FED}"/>
                </a:ext>
              </a:extLst>
            </p:cNvPr>
            <p:cNvSpPr/>
            <p:nvPr/>
          </p:nvSpPr>
          <p:spPr bwMode="auto">
            <a:xfrm>
              <a:off x="4044025" y="5292298"/>
              <a:ext cx="2743184" cy="725578"/>
            </a:xfrm>
            <a:prstGeom prst="flowChartMagneticDisk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ルールリポジトリ</a:t>
              </a:r>
            </a:p>
          </p:txBody>
        </p:sp>
        <p:pic>
          <p:nvPicPr>
            <p:cNvPr id="85" name="図 69" descr="画面の領域">
              <a:extLst>
                <a:ext uri="{FF2B5EF4-FFF2-40B4-BE49-F238E27FC236}">
                  <a16:creationId xmlns:a16="http://schemas.microsoft.com/office/drawing/2014/main" id="{948A5F72-F94E-1742-9199-ED4D8CC52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0575" y="5632762"/>
              <a:ext cx="212397" cy="276610"/>
            </a:xfrm>
            <a:prstGeom prst="rect">
              <a:avLst/>
            </a:prstGeom>
          </p:spPr>
        </p:pic>
        <p:pic>
          <p:nvPicPr>
            <p:cNvPr id="86" name="図 72" descr="画面の領域">
              <a:extLst>
                <a:ext uri="{FF2B5EF4-FFF2-40B4-BE49-F238E27FC236}">
                  <a16:creationId xmlns:a16="http://schemas.microsoft.com/office/drawing/2014/main" id="{AFD017B6-3F7F-834E-B2CB-DA7DB4BC9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652" y="5002802"/>
              <a:ext cx="448056" cy="456510"/>
            </a:xfrm>
            <a:prstGeom prst="rect">
              <a:avLst/>
            </a:prstGeom>
          </p:spPr>
        </p:pic>
        <p:pic>
          <p:nvPicPr>
            <p:cNvPr id="87" name="図 74" descr="画面の領域">
              <a:extLst>
                <a:ext uri="{FF2B5EF4-FFF2-40B4-BE49-F238E27FC236}">
                  <a16:creationId xmlns:a16="http://schemas.microsoft.com/office/drawing/2014/main" id="{875F41FA-BBF9-B549-B231-9D937873D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849" y="5467832"/>
              <a:ext cx="552698" cy="620100"/>
            </a:xfrm>
            <a:prstGeom prst="rect">
              <a:avLst/>
            </a:prstGeom>
          </p:spPr>
        </p:pic>
        <p:sp>
          <p:nvSpPr>
            <p:cNvPr id="88" name="直角三角形 87">
              <a:extLst>
                <a:ext uri="{FF2B5EF4-FFF2-40B4-BE49-F238E27FC236}">
                  <a16:creationId xmlns:a16="http://schemas.microsoft.com/office/drawing/2014/main" id="{CAC2791D-82E0-804A-8FCD-5999E8CF9891}"/>
                </a:ext>
              </a:extLst>
            </p:cNvPr>
            <p:cNvSpPr/>
            <p:nvPr/>
          </p:nvSpPr>
          <p:spPr bwMode="auto">
            <a:xfrm>
              <a:off x="3060586" y="2358905"/>
              <a:ext cx="216024" cy="271921"/>
            </a:xfrm>
            <a:prstGeom prst="rtTriangle">
              <a:avLst/>
            </a:prstGeom>
            <a:solidFill>
              <a:srgbClr val="005BAC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9900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9" name="直角三角形 88">
              <a:extLst>
                <a:ext uri="{FF2B5EF4-FFF2-40B4-BE49-F238E27FC236}">
                  <a16:creationId xmlns:a16="http://schemas.microsoft.com/office/drawing/2014/main" id="{44A08DBC-EA0A-A940-9D56-BB35F2755819}"/>
                </a:ext>
              </a:extLst>
            </p:cNvPr>
            <p:cNvSpPr/>
            <p:nvPr/>
          </p:nvSpPr>
          <p:spPr bwMode="auto">
            <a:xfrm>
              <a:off x="3059988" y="5886799"/>
              <a:ext cx="216024" cy="271921"/>
            </a:xfrm>
            <a:prstGeom prst="rtTriangle">
              <a:avLst/>
            </a:prstGeom>
            <a:solidFill>
              <a:srgbClr val="005BAC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9900">
                      <a:alpha val="43000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0" name="圆角矩形 6">
              <a:extLst>
                <a:ext uri="{FF2B5EF4-FFF2-40B4-BE49-F238E27FC236}">
                  <a16:creationId xmlns:a16="http://schemas.microsoft.com/office/drawing/2014/main" id="{D394DA4C-ABB3-B944-B2EA-7587D9450A10}"/>
                </a:ext>
              </a:extLst>
            </p:cNvPr>
            <p:cNvSpPr/>
            <p:nvPr/>
          </p:nvSpPr>
          <p:spPr bwMode="auto">
            <a:xfrm>
              <a:off x="7187615" y="2738997"/>
              <a:ext cx="2510681" cy="1059015"/>
            </a:xfrm>
            <a:prstGeom prst="roundRect">
              <a:avLst>
                <a:gd name="adj" fmla="val 6072"/>
              </a:avLst>
            </a:prstGeom>
            <a:solidFill>
              <a:srgbClr val="40647F">
                <a:lumMod val="60000"/>
                <a:lumOff val="40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BR</a:t>
              </a:r>
              <a:r>
                <a:rPr kumimoji="1" lang="ja-JP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マネジメントサービス</a:t>
              </a: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ユーザー管理・権限認証等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ルール管理・開発サービス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テスト機能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</p:txBody>
        </p:sp>
        <p:sp>
          <p:nvSpPr>
            <p:cNvPr id="91" name="圆角矩形 7">
              <a:extLst>
                <a:ext uri="{FF2B5EF4-FFF2-40B4-BE49-F238E27FC236}">
                  <a16:creationId xmlns:a16="http://schemas.microsoft.com/office/drawing/2014/main" id="{E0CF55B2-78DB-D440-BCCF-9704DE30233A}"/>
                </a:ext>
              </a:extLst>
            </p:cNvPr>
            <p:cNvSpPr/>
            <p:nvPr/>
          </p:nvSpPr>
          <p:spPr bwMode="auto">
            <a:xfrm>
              <a:off x="7187615" y="3960814"/>
              <a:ext cx="2518360" cy="1054090"/>
            </a:xfrm>
            <a:prstGeom prst="roundRect">
              <a:avLst>
                <a:gd name="adj" fmla="val 6072"/>
              </a:avLst>
            </a:prstGeom>
            <a:solidFill>
              <a:srgbClr val="E57E17"/>
            </a:soli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BR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ルール</a:t>
              </a:r>
              <a:r>
                <a:rPr kumimoji="1" lang="ja-JP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サービス</a:t>
              </a:r>
              <a:endPara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ルールの解析＆実施</a:t>
              </a:r>
              <a:endParaRPr kumimoji="1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ルールテンプレート</a:t>
              </a:r>
              <a:endPara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</p:txBody>
        </p:sp>
        <p:sp>
          <p:nvSpPr>
            <p:cNvPr id="92" name="圆角矩形 8">
              <a:extLst>
                <a:ext uri="{FF2B5EF4-FFF2-40B4-BE49-F238E27FC236}">
                  <a16:creationId xmlns:a16="http://schemas.microsoft.com/office/drawing/2014/main" id="{DB5FE19A-EDC0-8D46-B050-E93461E5BA09}"/>
                </a:ext>
              </a:extLst>
            </p:cNvPr>
            <p:cNvSpPr/>
            <p:nvPr/>
          </p:nvSpPr>
          <p:spPr bwMode="auto">
            <a:xfrm>
              <a:off x="7187614" y="5177706"/>
              <a:ext cx="2510681" cy="1074152"/>
            </a:xfrm>
            <a:prstGeom prst="roundRect">
              <a:avLst>
                <a:gd name="adj" fmla="val 6073"/>
              </a:avLst>
            </a:prstGeom>
            <a:solidFill>
              <a:srgbClr val="BF1313">
                <a:lumMod val="40000"/>
                <a:lumOff val="60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サポート</a:t>
              </a:r>
              <a:r>
                <a:rPr kumimoji="1" lang="ja-JP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サービス</a:t>
              </a:r>
              <a:endPara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ルール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アクセス</a:t>
              </a:r>
              <a:r>
                <a:rPr kumimoji="1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API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の</a:t>
              </a: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提供</a:t>
              </a:r>
              <a:endParaRPr kumimoji="1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他のサポート機能</a:t>
              </a:r>
              <a:endParaRPr kumimoji="1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　</a:t>
              </a: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（</a:t>
              </a: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分散サーバー、ログ</a:t>
              </a:r>
              <a:r>
                <a:rPr kumimoji="1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等）</a:t>
              </a:r>
            </a:p>
          </p:txBody>
        </p:sp>
        <p:pic>
          <p:nvPicPr>
            <p:cNvPr id="93" name="図 73" descr="画面の領域">
              <a:extLst>
                <a:ext uri="{FF2B5EF4-FFF2-40B4-BE49-F238E27FC236}">
                  <a16:creationId xmlns:a16="http://schemas.microsoft.com/office/drawing/2014/main" id="{A9C535AA-3F5D-B845-A34C-BA29514A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128" y="5015340"/>
              <a:ext cx="427434" cy="435499"/>
            </a:xfrm>
            <a:prstGeom prst="rect">
              <a:avLst/>
            </a:prstGeom>
          </p:spPr>
        </p:pic>
        <p:sp>
          <p:nvSpPr>
            <p:cNvPr id="94" name="L 字 3">
              <a:extLst>
                <a:ext uri="{FF2B5EF4-FFF2-40B4-BE49-F238E27FC236}">
                  <a16:creationId xmlns:a16="http://schemas.microsoft.com/office/drawing/2014/main" id="{50214BA3-FFC5-0941-90D9-BEB5BCA0B77E}"/>
                </a:ext>
              </a:extLst>
            </p:cNvPr>
            <p:cNvSpPr/>
            <p:nvPr/>
          </p:nvSpPr>
          <p:spPr bwMode="auto">
            <a:xfrm rot="10800000">
              <a:off x="4351217" y="3164845"/>
              <a:ext cx="2478621" cy="1847062"/>
            </a:xfrm>
            <a:prstGeom prst="corner">
              <a:avLst>
                <a:gd name="adj1" fmla="val 19429"/>
                <a:gd name="adj2" fmla="val 47051"/>
              </a:avLst>
            </a:prstGeom>
            <a:solidFill>
              <a:srgbClr val="8AAECC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5" name="正方形/長方形 4">
              <a:extLst>
                <a:ext uri="{FF2B5EF4-FFF2-40B4-BE49-F238E27FC236}">
                  <a16:creationId xmlns:a16="http://schemas.microsoft.com/office/drawing/2014/main" id="{C493256E-F028-3445-B6FA-4CB17859C879}"/>
                </a:ext>
              </a:extLst>
            </p:cNvPr>
            <p:cNvSpPr/>
            <p:nvPr/>
          </p:nvSpPr>
          <p:spPr>
            <a:xfrm>
              <a:off x="4747979" y="3221839"/>
              <a:ext cx="18601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BR</a:t>
              </a:r>
              <a:r>
                <a:rPr kumimoji="1" lang="ja-JP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マネジメントサービス</a:t>
              </a:r>
            </a:p>
          </p:txBody>
        </p:sp>
        <p:pic>
          <p:nvPicPr>
            <p:cNvPr id="96" name="図 66" descr="画面の領域">
              <a:extLst>
                <a:ext uri="{FF2B5EF4-FFF2-40B4-BE49-F238E27FC236}">
                  <a16:creationId xmlns:a16="http://schemas.microsoft.com/office/drawing/2014/main" id="{2281BEB8-684D-854E-9744-78F5ED362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333" y="3626465"/>
              <a:ext cx="556418" cy="516674"/>
            </a:xfrm>
            <a:prstGeom prst="rect">
              <a:avLst/>
            </a:prstGeom>
          </p:spPr>
        </p:pic>
        <p:sp>
          <p:nvSpPr>
            <p:cNvPr id="97" name="左右矢印 52">
              <a:extLst>
                <a:ext uri="{FF2B5EF4-FFF2-40B4-BE49-F238E27FC236}">
                  <a16:creationId xmlns:a16="http://schemas.microsoft.com/office/drawing/2014/main" id="{5EEC2A7A-EB49-1B46-B93F-F6D8B36A3C68}"/>
                </a:ext>
              </a:extLst>
            </p:cNvPr>
            <p:cNvSpPr/>
            <p:nvPr/>
          </p:nvSpPr>
          <p:spPr bwMode="auto">
            <a:xfrm>
              <a:off x="4044025" y="4068816"/>
              <a:ext cx="298155" cy="134144"/>
            </a:xfrm>
            <a:prstGeom prst="leftRightArrow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  <p:sp>
          <p:nvSpPr>
            <p:cNvPr id="98" name="左右矢印 53">
              <a:extLst>
                <a:ext uri="{FF2B5EF4-FFF2-40B4-BE49-F238E27FC236}">
                  <a16:creationId xmlns:a16="http://schemas.microsoft.com/office/drawing/2014/main" id="{9BF25B8E-1EDF-E444-A130-1E14D2000C5E}"/>
                </a:ext>
              </a:extLst>
            </p:cNvPr>
            <p:cNvSpPr/>
            <p:nvPr/>
          </p:nvSpPr>
          <p:spPr bwMode="auto">
            <a:xfrm>
              <a:off x="5667906" y="4487859"/>
              <a:ext cx="298155" cy="134144"/>
            </a:xfrm>
            <a:prstGeom prst="leftRightArrow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43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2151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b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機能一覧</a:t>
            </a: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graphicFrame>
        <p:nvGraphicFramePr>
          <p:cNvPr id="15" name="表 2">
            <a:extLst>
              <a:ext uri="{FF2B5EF4-FFF2-40B4-BE49-F238E27FC236}">
                <a16:creationId xmlns:a16="http://schemas.microsoft.com/office/drawing/2014/main" id="{E07647D0-5270-2D4C-A429-77F8EC0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65520"/>
              </p:ext>
            </p:extLst>
          </p:nvPr>
        </p:nvGraphicFramePr>
        <p:xfrm>
          <a:off x="431540" y="553291"/>
          <a:ext cx="8280919" cy="451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698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大分類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中分類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小分類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機能名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説明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BR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ビルダー（</a:t>
                      </a:r>
                      <a:r>
                        <a:rPr kumimoji="1" lang="en-US" altLang="zh-CN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Client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ルール開発管理ツール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ルールに関する開発・管理用の可視化操作ツール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00">
                <a:tc rowSpan="5">
                  <a:txBody>
                    <a:bodyPr/>
                    <a:lstStyle/>
                    <a:p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BR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マネジメントサービス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ルール開発管理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ルール開発・管理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ルールの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CRUD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ＤＢ・商品・項目管理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データベース情報の参照、商品、項目の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CURD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その他管理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認証・権限・ユーザ管理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認証・権限・ユーザ管理機能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共通管理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各機能共通、サービスの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Create</a:t>
                      </a:r>
                      <a:r>
                        <a:rPr kumimoji="1" lang="ja-JP" altLang="en-US" sz="900" b="0" dirty="0" err="1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、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ログの管理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ルールテスト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ルールテスト機能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作成したルールを利用可否のテスト機能を提供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400">
                <a:tc rowSpan="8">
                  <a:txBody>
                    <a:bodyPr/>
                    <a:lstStyle/>
                    <a:p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BR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ルールサービス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ルールエンジン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ルール実行機能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ＤＢから抽出されたルール情報により実行する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トレース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デバッグ機能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ルール実行時に、デバッグ評価できる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コンパイルエンジン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コンパイル機能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オープンソース（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JAVA_CUP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）のベースで、ルールをコンパイルする機能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JAVA_CUP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JAVA_CUP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はオープンソースである、ルールのスクリプトの解析機能を提供する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92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解析ジェネレーター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Jflex 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ツール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Jflex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はオープンソースである</a:t>
                      </a:r>
                    </a:p>
                    <a:p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Java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で記述された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Java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用の字句解析ジェネレータ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08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ルールテンプレート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テーブルルール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テーブル形式のルールテンプレートを解析し、ルールエンジンが実行必要な情報を構造する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24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DB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SQL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文を利用する業務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DB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テンプレートを解析し、ルールエンジンが実行必要な情報を構造する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その他ルール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その他のルール形式で解析し、情報を構造する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018">
                <a:tc rowSpan="2"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サーポートサービス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ルールアクセス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API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ＨＴＴＰ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REST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サービス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ルール呼出し元アプリケーションからの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TCP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／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IP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リクエストを受け取る窓口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018">
                <a:tc vMerge="1">
                  <a:txBody>
                    <a:bodyPr/>
                    <a:lstStyle/>
                    <a:p>
                      <a:endParaRPr kumimoji="1" lang="ja-JP" altLang="en-US" sz="9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分散サーバー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‐</a:t>
                      </a:r>
                      <a:endParaRPr kumimoji="1" lang="ja-JP" altLang="en-US" sz="900" b="0" dirty="0">
                        <a:effectLst>
                          <a:outerShdw blurRad="38100" dist="38100" dir="2700000" algn="tl">
                            <a:schemeClr val="bg1">
                              <a:alpha val="43000"/>
                            </a:scheme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分散サーバースプール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分散サーバースプールにより、サーバーを決定して、</a:t>
                      </a:r>
                      <a:r>
                        <a:rPr kumimoji="1" lang="en-US" altLang="ja-JP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API</a:t>
                      </a:r>
                      <a:r>
                        <a:rPr kumimoji="1" lang="ja-JP" altLang="en-US" sz="900" b="0" dirty="0">
                          <a:effectLst>
                            <a:outerShdw blurRad="38100" dist="38100" dir="2700000" algn="tl">
                              <a:schemeClr val="bg1">
                                <a:alpha val="43000"/>
                              </a:scheme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要求へ渡す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4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130968" y="165497"/>
            <a:ext cx="35284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b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</a:lvl9pPr>
          </a:lstStyle>
          <a:p>
            <a:r>
              <a:rPr lang="en-US" altLang="ja-JP" dirty="0">
                <a:solidFill>
                  <a:srgbClr val="000000"/>
                </a:solidFill>
              </a:rPr>
              <a:t>BR</a:t>
            </a:r>
            <a:r>
              <a:rPr lang="zh-CN" altLang="en-US" dirty="0">
                <a:solidFill>
                  <a:srgbClr val="000000"/>
                </a:solidFill>
              </a:rPr>
              <a:t>ビルダ（クライアント）について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A14096A8-B7AA-E54F-AAD5-382E646AFA26}"/>
              </a:ext>
            </a:extLst>
          </p:cNvPr>
          <p:cNvSpPr txBox="1"/>
          <p:nvPr/>
        </p:nvSpPr>
        <p:spPr>
          <a:xfrm>
            <a:off x="130969" y="524590"/>
            <a:ext cx="82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➡️ビジネスルール作成・管理の可視化操作クライアント（フロンドエンド）のことである。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C368B79-B304-0248-A9B6-7EA17AEC15CB}"/>
              </a:ext>
            </a:extLst>
          </p:cNvPr>
          <p:cNvSpPr/>
          <p:nvPr/>
        </p:nvSpPr>
        <p:spPr>
          <a:xfrm>
            <a:off x="26093" y="4718013"/>
            <a:ext cx="3435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40647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※</a:t>
            </a:r>
            <a:r>
              <a:rPr lang="zh-CN" altLang="en-US" sz="1000" b="1" dirty="0">
                <a:solidFill>
                  <a:srgbClr val="40647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可視化操作により、お客様</a:t>
            </a:r>
            <a:r>
              <a:rPr lang="ja-JP" altLang="en-US" sz="1000" b="1" dirty="0">
                <a:solidFill>
                  <a:srgbClr val="40647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が</a:t>
            </a:r>
            <a:r>
              <a:rPr lang="zh-CN" altLang="en-US" sz="1000" b="1" dirty="0">
                <a:solidFill>
                  <a:srgbClr val="40647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簡単にデータモデルを作成可能</a:t>
            </a:r>
          </a:p>
        </p:txBody>
      </p:sp>
      <p:sp>
        <p:nvSpPr>
          <p:cNvPr id="61" name="正方形/長方形 14">
            <a:extLst>
              <a:ext uri="{FF2B5EF4-FFF2-40B4-BE49-F238E27FC236}">
                <a16:creationId xmlns:a16="http://schemas.microsoft.com/office/drawing/2014/main" id="{866EE218-4FF8-034B-9BE8-28991EA7A682}"/>
              </a:ext>
            </a:extLst>
          </p:cNvPr>
          <p:cNvSpPr/>
          <p:nvPr/>
        </p:nvSpPr>
        <p:spPr bwMode="auto">
          <a:xfrm>
            <a:off x="2856478" y="2914005"/>
            <a:ext cx="802946" cy="27036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CF7079-4481-B148-91AF-B5EEDB3D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50" y="949642"/>
            <a:ext cx="7004495" cy="3429284"/>
          </a:xfrm>
          <a:prstGeom prst="rect">
            <a:avLst/>
          </a:prstGeom>
        </p:spPr>
      </p:pic>
      <p:sp>
        <p:nvSpPr>
          <p:cNvPr id="62" name="角丸四角形吹き出し 15">
            <a:extLst>
              <a:ext uri="{FF2B5EF4-FFF2-40B4-BE49-F238E27FC236}">
                <a16:creationId xmlns:a16="http://schemas.microsoft.com/office/drawing/2014/main" id="{B59341CD-6F76-D546-B02B-96CA246A8DC9}"/>
              </a:ext>
            </a:extLst>
          </p:cNvPr>
          <p:cNvSpPr/>
          <p:nvPr/>
        </p:nvSpPr>
        <p:spPr bwMode="auto">
          <a:xfrm>
            <a:off x="4010289" y="3216820"/>
            <a:ext cx="3079000" cy="632294"/>
          </a:xfrm>
          <a:prstGeom prst="wedgeRoundRectCallout">
            <a:avLst>
              <a:gd name="adj1" fmla="val -41384"/>
              <a:gd name="adj2" fmla="val -120378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kumimoji="1" lang="zh-CN" alt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itchFamily="50" charset="-128"/>
                <a:ea typeface="HGP創英角ｺﾞｼｯｸUB" pitchFamily="50" charset="-128"/>
              </a:rPr>
              <a:t>ルールを追加したり、削除したりすることが</a:t>
            </a:r>
            <a:r>
              <a:rPr kumimoji="1" lang="zh-CN" altLang="en-US" sz="1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itchFamily="50" charset="-128"/>
                <a:ea typeface="HGP創英角ｺﾞｼｯｸUB" pitchFamily="50" charset="-128"/>
              </a:rPr>
              <a:t>できる。</a:t>
            </a:r>
            <a:endParaRPr kumimoji="1" lang="en-US" altLang="zh-CN" sz="1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itchFamily="50" charset="-128"/>
              <a:ea typeface="HGP創英角ｺﾞｼｯｸUB" pitchFamily="50" charset="-128"/>
            </a:endParaRPr>
          </a:p>
          <a:p>
            <a:r>
              <a:rPr kumimoji="1" lang="zh-CN" altLang="en-US" sz="1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itchFamily="50" charset="-128"/>
                <a:ea typeface="HGP創英角ｺﾞｼｯｸUB" pitchFamily="50" charset="-128"/>
              </a:rPr>
              <a:t>またテスト機能が搭載するため、即時ルール検</a:t>
            </a:r>
            <a:r>
              <a:rPr kumimoji="1" lang="zh-CN" altLang="en-US" sz="1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itchFamily="50" charset="-128"/>
                <a:ea typeface="HGP創英角ｺﾞｼｯｸUB" pitchFamily="50" charset="-128"/>
              </a:rPr>
              <a:t>証可能</a:t>
            </a:r>
            <a:endParaRPr kumimoji="1" lang="ja-JP" altLang="en-US" sz="1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58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清风素材 https://12sc.taobao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9481</TotalTime>
  <Pages>0</Pages>
  <Words>1850</Words>
  <Characters>0</Characters>
  <Application>Microsoft Macintosh PowerPoint</Application>
  <DocSecurity>0</DocSecurity>
  <PresentationFormat>全屏显示(16:9)</PresentationFormat>
  <Lines>0</Lines>
  <Paragraphs>429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微软雅黑</vt:lpstr>
      <vt:lpstr>HGP創英角ｺﾞｼｯｸUB</vt:lpstr>
      <vt:lpstr>Meiryo UI</vt:lpstr>
      <vt:lpstr>Arial</vt:lpstr>
      <vt:lpstr>Calibri</vt:lpstr>
      <vt:lpstr>Calibri Light</vt:lpstr>
      <vt:lpstr>Wingdings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hzadmin</dc:creator>
  <cp:lastModifiedBy>Microsoft Office User</cp:lastModifiedBy>
  <cp:revision>831</cp:revision>
  <dcterms:created xsi:type="dcterms:W3CDTF">2015-07-17T02:38:59Z</dcterms:created>
  <dcterms:modified xsi:type="dcterms:W3CDTF">2020-12-04T12:16:55Z</dcterms:modified>
</cp:coreProperties>
</file>